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9709DA-48C6-4367-804E-AE52F2CABFC7}" type="datetimeFigureOut">
              <a:rPr lang="en-US" smtClean="0"/>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738589-3E2F-46B2-ADC6-65F952E60C5F}"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9709DA-48C6-4367-804E-AE52F2CABFC7}" type="datetimeFigureOut">
              <a:rPr lang="en-US" smtClean="0"/>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738589-3E2F-46B2-ADC6-65F952E60C5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9709DA-48C6-4367-804E-AE52F2CABFC7}" type="datetimeFigureOut">
              <a:rPr lang="en-US" smtClean="0"/>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738589-3E2F-46B2-ADC6-65F952E60C5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9709DA-48C6-4367-804E-AE52F2CABFC7}" type="datetimeFigureOut">
              <a:rPr lang="en-US" smtClean="0"/>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738589-3E2F-46B2-ADC6-65F952E60C5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9709DA-48C6-4367-804E-AE52F2CABFC7}" type="datetimeFigureOut">
              <a:rPr lang="en-US" smtClean="0"/>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738589-3E2F-46B2-ADC6-65F952E60C5F}"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9709DA-48C6-4367-804E-AE52F2CABFC7}" type="datetimeFigureOut">
              <a:rPr lang="en-US" smtClean="0"/>
              <a:t>5/14/2012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738589-3E2F-46B2-ADC6-65F952E60C5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9709DA-48C6-4367-804E-AE52F2CABFC7}" type="datetimeFigureOut">
              <a:rPr lang="en-US" smtClean="0"/>
              <a:t>5/14/2012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738589-3E2F-46B2-ADC6-65F952E60C5F}"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9709DA-48C6-4367-804E-AE52F2CABFC7}" type="datetimeFigureOut">
              <a:rPr lang="en-US" smtClean="0"/>
              <a:t>5/14/2012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738589-3E2F-46B2-ADC6-65F952E60C5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709DA-48C6-4367-804E-AE52F2CABFC7}" type="datetimeFigureOut">
              <a:rPr lang="en-US" smtClean="0"/>
              <a:t>5/14/2012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738589-3E2F-46B2-ADC6-65F952E60C5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9709DA-48C6-4367-804E-AE52F2CABFC7}" type="datetimeFigureOut">
              <a:rPr lang="en-US" smtClean="0"/>
              <a:t>5/14/2012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738589-3E2F-46B2-ADC6-65F952E60C5F}"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9709DA-48C6-4367-804E-AE52F2CABFC7}" type="datetimeFigureOut">
              <a:rPr lang="en-US" smtClean="0"/>
              <a:t>5/14/2012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738589-3E2F-46B2-ADC6-65F952E60C5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D9709DA-48C6-4367-804E-AE52F2CABFC7}" type="datetimeFigureOut">
              <a:rPr lang="en-US" smtClean="0"/>
              <a:t>5/14/2012</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8738589-3E2F-46B2-ADC6-65F952E60C5F}"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352800"/>
            <a:ext cx="7543800" cy="1524000"/>
          </a:xfrm>
        </p:spPr>
        <p:txBody>
          <a:bodyPr/>
          <a:lstStyle/>
          <a:p>
            <a:r>
              <a:rPr lang="en-US" sz="6000" dirty="0" smtClean="0"/>
              <a:t>8.4-Multiply Rational Expressions</a:t>
            </a:r>
            <a:endParaRPr lang="en-US" sz="6000" dirty="0"/>
          </a:p>
        </p:txBody>
      </p:sp>
      <p:sp>
        <p:nvSpPr>
          <p:cNvPr id="3" name="Subtitle 2"/>
          <p:cNvSpPr>
            <a:spLocks noGrp="1"/>
          </p:cNvSpPr>
          <p:nvPr>
            <p:ph type="subTitle" idx="1"/>
          </p:nvPr>
        </p:nvSpPr>
        <p:spPr/>
        <p:txBody>
          <a:bodyPr>
            <a:normAutofit lnSpcReduction="10000"/>
          </a:bodyPr>
          <a:lstStyle/>
          <a:p>
            <a:r>
              <a:rPr lang="en-US" dirty="0" smtClean="0"/>
              <a:t>Trevor Gleason</a:t>
            </a:r>
          </a:p>
          <a:p>
            <a:r>
              <a:rPr lang="en-US" dirty="0" smtClean="0"/>
              <a:t>Brett Guerra</a:t>
            </a:r>
            <a:endParaRPr lang="en-US" dirty="0"/>
          </a:p>
        </p:txBody>
      </p:sp>
    </p:spTree>
    <p:extLst>
      <p:ext uri="{BB962C8B-B14F-4D97-AF65-F5344CB8AC3E}">
        <p14:creationId xmlns:p14="http://schemas.microsoft.com/office/powerpoint/2010/main" val="1533750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Multiply or Simplify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14:m>
                  <m:oMath xmlns:m="http://schemas.openxmlformats.org/officeDocument/2006/math">
                    <m:f>
                      <m:fPr>
                        <m:ctrlPr>
                          <a:rPr lang="en-US" i="1" smtClean="0">
                            <a:latin typeface="Cambria Math"/>
                          </a:rPr>
                        </m:ctrlPr>
                      </m:fPr>
                      <m:num>
                        <m:r>
                          <a:rPr lang="en-US" b="0" i="1" smtClean="0">
                            <a:latin typeface="Cambria Math"/>
                          </a:rPr>
                          <m:t>3</m:t>
                        </m:r>
                        <m:sSup>
                          <m:sSupPr>
                            <m:ctrlPr>
                              <a:rPr lang="en-US" b="0"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−3</m:t>
                        </m:r>
                        <m:r>
                          <a:rPr lang="en-US" b="0" i="1" smtClean="0">
                            <a:latin typeface="Cambria Math"/>
                          </a:rPr>
                          <m:t>𝑥</m:t>
                        </m:r>
                      </m:num>
                      <m:den>
                        <m:sSup>
                          <m:sSupPr>
                            <m:ctrlPr>
                              <a:rPr lang="en-US"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+4</m:t>
                        </m:r>
                        <m:r>
                          <a:rPr lang="en-US" b="0" i="1" smtClean="0">
                            <a:latin typeface="Cambria Math"/>
                          </a:rPr>
                          <m:t>𝑥</m:t>
                        </m:r>
                        <m:r>
                          <a:rPr lang="en-US" b="0" i="1" smtClean="0">
                            <a:latin typeface="Cambria Math"/>
                          </a:rPr>
                          <m:t>−5</m:t>
                        </m:r>
                      </m:den>
                    </m:f>
                  </m:oMath>
                </a14:m>
                <a:r>
                  <a:rPr lang="en-US" dirty="0" smtClean="0"/>
                  <a:t> * </a:t>
                </a:r>
                <a14:m>
                  <m:oMath xmlns:m="http://schemas.openxmlformats.org/officeDocument/2006/math">
                    <m:f>
                      <m:fPr>
                        <m:ctrlPr>
                          <a:rPr lang="en-US" i="1" smtClean="0">
                            <a:latin typeface="Cambria Math"/>
                          </a:rPr>
                        </m:ctrlPr>
                      </m:fPr>
                      <m:num>
                        <m:sSup>
                          <m:sSupPr>
                            <m:ctrlPr>
                              <a:rPr lang="en-US"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m:t>
                        </m:r>
                        <m:r>
                          <a:rPr lang="en-US" b="0" i="1" smtClean="0">
                            <a:latin typeface="Cambria Math"/>
                          </a:rPr>
                          <m:t>𝑥</m:t>
                        </m:r>
                        <m:r>
                          <a:rPr lang="en-US" b="0" i="1" smtClean="0">
                            <a:latin typeface="Cambria Math"/>
                          </a:rPr>
                          <m:t>−20</m:t>
                        </m:r>
                      </m:num>
                      <m:den>
                        <m:r>
                          <a:rPr lang="en-US" b="0" i="1" smtClean="0">
                            <a:latin typeface="Cambria Math"/>
                          </a:rPr>
                          <m:t>3</m:t>
                        </m:r>
                        <m:r>
                          <a:rPr lang="en-US" b="0" i="1" smtClean="0">
                            <a:latin typeface="Cambria Math"/>
                          </a:rPr>
                          <m:t>𝑥</m:t>
                        </m:r>
                      </m:den>
                    </m:f>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5657782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X-4</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14:m>
                  <m:oMath xmlns:m="http://schemas.openxmlformats.org/officeDocument/2006/math">
                    <m:f>
                      <m:fPr>
                        <m:ctrlPr>
                          <a:rPr lang="en-US" i="1" smtClean="0">
                            <a:latin typeface="Cambria Math"/>
                          </a:rPr>
                        </m:ctrlPr>
                      </m:fPr>
                      <m:num>
                        <m:r>
                          <a:rPr lang="en-US" b="0" i="1" smtClean="0">
                            <a:latin typeface="Cambria Math"/>
                          </a:rPr>
                          <m:t>3</m:t>
                        </m:r>
                        <m:r>
                          <a:rPr lang="en-US" b="0" i="1" smtClean="0">
                            <a:latin typeface="Cambria Math"/>
                          </a:rPr>
                          <m:t>𝑥</m:t>
                        </m:r>
                        <m:r>
                          <a:rPr lang="en-US" b="0" i="1" smtClean="0">
                            <a:latin typeface="Cambria Math"/>
                          </a:rPr>
                          <m:t>(</m:t>
                        </m:r>
                        <m:r>
                          <a:rPr lang="en-US" b="0" i="1" smtClean="0">
                            <a:latin typeface="Cambria Math"/>
                          </a:rPr>
                          <m:t>𝑥</m:t>
                        </m:r>
                        <m:r>
                          <a:rPr lang="en-US" b="0" i="1" smtClean="0">
                            <a:latin typeface="Cambria Math"/>
                          </a:rPr>
                          <m:t>−1)</m:t>
                        </m:r>
                      </m:num>
                      <m:den>
                        <m:r>
                          <a:rPr lang="en-US" b="0" i="1" smtClean="0">
                            <a:latin typeface="Cambria Math"/>
                          </a:rPr>
                          <m:t>(</m:t>
                        </m:r>
                        <m:r>
                          <a:rPr lang="en-US" b="0" i="1" smtClean="0">
                            <a:latin typeface="Cambria Math"/>
                          </a:rPr>
                          <m:t>𝑥</m:t>
                        </m:r>
                        <m:r>
                          <a:rPr lang="en-US" b="0" i="1" smtClean="0">
                            <a:latin typeface="Cambria Math"/>
                          </a:rPr>
                          <m:t>−1)(</m:t>
                        </m:r>
                        <m:r>
                          <a:rPr lang="en-US" b="0" i="1" smtClean="0">
                            <a:latin typeface="Cambria Math"/>
                          </a:rPr>
                          <m:t>𝑥</m:t>
                        </m:r>
                        <m:r>
                          <a:rPr lang="en-US" b="0" i="1" smtClean="0">
                            <a:latin typeface="Cambria Math"/>
                          </a:rPr>
                          <m:t>+5)</m:t>
                        </m:r>
                      </m:den>
                    </m:f>
                    <m:f>
                      <m:fPr>
                        <m:ctrlPr>
                          <a:rPr lang="en-US" b="0" i="1" smtClean="0">
                            <a:latin typeface="Cambria Math"/>
                          </a:rPr>
                        </m:ctrlPr>
                      </m:fPr>
                      <m:num>
                        <m:r>
                          <a:rPr lang="en-US" b="0" i="1" smtClean="0">
                            <a:latin typeface="Cambria Math"/>
                          </a:rPr>
                          <m:t>(</m:t>
                        </m:r>
                        <m:r>
                          <a:rPr lang="en-US" b="0" i="1" smtClean="0">
                            <a:latin typeface="Cambria Math"/>
                          </a:rPr>
                          <m:t>𝑥</m:t>
                        </m:r>
                        <m:r>
                          <a:rPr lang="en-US" b="0" i="1" smtClean="0">
                            <a:latin typeface="Cambria Math"/>
                          </a:rPr>
                          <m:t>+5)(</m:t>
                        </m:r>
                        <m:r>
                          <a:rPr lang="en-US" b="0" i="1" smtClean="0">
                            <a:latin typeface="Cambria Math"/>
                          </a:rPr>
                          <m:t>𝑥</m:t>
                        </m:r>
                        <m:r>
                          <a:rPr lang="en-US" b="0" i="1" smtClean="0">
                            <a:latin typeface="Cambria Math"/>
                          </a:rPr>
                          <m:t>−4)</m:t>
                        </m:r>
                      </m:num>
                      <m:den>
                        <m:r>
                          <a:rPr lang="en-US" b="0" i="1" smtClean="0">
                            <a:latin typeface="Cambria Math"/>
                          </a:rPr>
                          <m:t>3</m:t>
                        </m:r>
                        <m:r>
                          <a:rPr lang="en-US" b="0" i="1" smtClean="0">
                            <a:latin typeface="Cambria Math"/>
                          </a:rPr>
                          <m:t>𝑥</m:t>
                        </m:r>
                      </m:den>
                    </m:f>
                  </m:oMath>
                </a14:m>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cxnSp>
        <p:nvCxnSpPr>
          <p:cNvPr id="5" name="Straight Connector 4"/>
          <p:cNvCxnSpPr/>
          <p:nvPr/>
        </p:nvCxnSpPr>
        <p:spPr>
          <a:xfrm flipH="1">
            <a:off x="1676400" y="2286000"/>
            <a:ext cx="5334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143000" y="2667000"/>
            <a:ext cx="5334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438400" y="2400300"/>
            <a:ext cx="533400" cy="114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828800" y="2667000"/>
            <a:ext cx="5334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1295400" y="2400300"/>
            <a:ext cx="381000" cy="114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2819400" y="2667000"/>
            <a:ext cx="4572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876800" y="1219200"/>
            <a:ext cx="3124200" cy="1200329"/>
          </a:xfrm>
          <a:prstGeom prst="rect">
            <a:avLst/>
          </a:prstGeom>
          <a:noFill/>
        </p:spPr>
        <p:txBody>
          <a:bodyPr wrap="square" rtlCol="0">
            <a:spAutoFit/>
          </a:bodyPr>
          <a:lstStyle/>
          <a:p>
            <a:r>
              <a:rPr lang="en-US" dirty="0" smtClean="0"/>
              <a:t>Pull out your numbers that can be, then cancel like terms. What you are left is, x-4, is your simplified answer</a:t>
            </a:r>
            <a:endParaRPr lang="en-US" dirty="0"/>
          </a:p>
        </p:txBody>
      </p:sp>
    </p:spTree>
    <p:extLst>
      <p:ext uri="{BB962C8B-B14F-4D97-AF65-F5344CB8AC3E}">
        <p14:creationId xmlns:p14="http://schemas.microsoft.com/office/powerpoint/2010/main" val="416215252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Problem</a:t>
            </a:r>
            <a:endParaRPr lang="en-US" dirty="0"/>
          </a:p>
        </p:txBody>
      </p:sp>
      <p:sp>
        <p:nvSpPr>
          <p:cNvPr id="3" name="Content Placeholder 2"/>
          <p:cNvSpPr>
            <a:spLocks noGrp="1"/>
          </p:cNvSpPr>
          <p:nvPr>
            <p:ph idx="1"/>
          </p:nvPr>
        </p:nvSpPr>
        <p:spPr/>
        <p:txBody>
          <a:bodyPr/>
          <a:lstStyle/>
          <a:p>
            <a:r>
              <a:rPr lang="en-US" dirty="0"/>
              <a:t>if john doe of </a:t>
            </a:r>
            <a:r>
              <a:rPr lang="en-US" dirty="0" err="1"/>
              <a:t>france</a:t>
            </a:r>
            <a:r>
              <a:rPr lang="en-US" dirty="0"/>
              <a:t> won the first tour de </a:t>
            </a:r>
            <a:r>
              <a:rPr lang="en-US" dirty="0" err="1"/>
              <a:t>france</a:t>
            </a:r>
            <a:r>
              <a:rPr lang="en-US" dirty="0"/>
              <a:t> bicycle road race in 1903. In 2005, </a:t>
            </a:r>
            <a:r>
              <a:rPr lang="en-US" dirty="0" err="1"/>
              <a:t>american</a:t>
            </a:r>
            <a:r>
              <a:rPr lang="en-US" dirty="0"/>
              <a:t> lone </a:t>
            </a:r>
            <a:r>
              <a:rPr lang="en-US" dirty="0" err="1"/>
              <a:t>doug</a:t>
            </a:r>
            <a:r>
              <a:rPr lang="en-US" dirty="0"/>
              <a:t> won his seventh consecutive tour de </a:t>
            </a:r>
            <a:r>
              <a:rPr lang="en-US" dirty="0" err="1"/>
              <a:t>france</a:t>
            </a:r>
            <a:r>
              <a:rPr lang="en-US" dirty="0"/>
              <a:t>. Doug's average speed in 2005 was 10 mph faster than John Doe's in 1903. in the time it took john doe to ride 80 miles, Doug could have ridden 130 miles. Find each cyclist average </a:t>
            </a:r>
            <a:r>
              <a:rPr lang="en-US" dirty="0" smtClean="0"/>
              <a:t>speed.</a:t>
            </a:r>
            <a:endParaRPr lang="en-US" dirty="0"/>
          </a:p>
        </p:txBody>
      </p:sp>
    </p:spTree>
    <p:extLst>
      <p:ext uri="{BB962C8B-B14F-4D97-AF65-F5344CB8AC3E}">
        <p14:creationId xmlns:p14="http://schemas.microsoft.com/office/powerpoint/2010/main" val="310275471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John raced in 1903 and Doug raced in 2005.</a:t>
            </a:r>
            <a:br>
              <a:rPr lang="en-US" dirty="0"/>
            </a:br>
            <a:r>
              <a:rPr lang="en-US" dirty="0"/>
              <a:t>Let John's average speed be A.  This makes Doug's average speed into A+10.</a:t>
            </a:r>
            <a:br>
              <a:rPr lang="en-US" dirty="0"/>
            </a:br>
            <a:r>
              <a:rPr lang="en-US" dirty="0"/>
              <a:t/>
            </a:r>
            <a:br>
              <a:rPr lang="en-US" dirty="0"/>
            </a:br>
            <a:r>
              <a:rPr lang="en-US" dirty="0"/>
              <a:t>Since distance D = speed S * time T, let's set up two equations.</a:t>
            </a:r>
            <a:br>
              <a:rPr lang="en-US" dirty="0"/>
            </a:br>
            <a:r>
              <a:rPr lang="en-US" dirty="0"/>
              <a:t>80 = At, where t is not known.  130 = (A+10)t, where t is the same.</a:t>
            </a:r>
            <a:br>
              <a:rPr lang="en-US" dirty="0"/>
            </a:br>
            <a:r>
              <a:rPr lang="en-US" dirty="0"/>
              <a:t>This means t = 80/A and t = 130/(10+A) for the same t.</a:t>
            </a:r>
            <a:br>
              <a:rPr lang="en-US" dirty="0"/>
            </a:br>
            <a:r>
              <a:rPr lang="en-US" dirty="0"/>
              <a:t>This says that 80/A = 130/(A+10).</a:t>
            </a:r>
            <a:br>
              <a:rPr lang="en-US" dirty="0"/>
            </a:br>
            <a:r>
              <a:rPr lang="en-US" dirty="0"/>
              <a:t>Cross multiplying gives 80(A+10) = 130A.</a:t>
            </a:r>
            <a:br>
              <a:rPr lang="en-US" dirty="0"/>
            </a:br>
            <a:r>
              <a:rPr lang="en-US" dirty="0"/>
              <a:t>Multiplying out the left side gives 80A + 800 = 130A.</a:t>
            </a:r>
            <a:br>
              <a:rPr lang="en-US" dirty="0"/>
            </a:br>
            <a:r>
              <a:rPr lang="en-US" dirty="0" err="1"/>
              <a:t>Subracting</a:t>
            </a:r>
            <a:r>
              <a:rPr lang="en-US" dirty="0"/>
              <a:t> 80A from both sides gives 800 = 50A.</a:t>
            </a:r>
            <a:br>
              <a:rPr lang="en-US" dirty="0"/>
            </a:br>
            <a:r>
              <a:rPr lang="en-US" dirty="0"/>
              <a:t/>
            </a:r>
            <a:br>
              <a:rPr lang="en-US" dirty="0"/>
            </a:br>
            <a:r>
              <a:rPr lang="en-US" dirty="0"/>
              <a:t>Dividing both sides by 50 gives 16 = A, which is John's speed.</a:t>
            </a:r>
            <a:br>
              <a:rPr lang="en-US" dirty="0"/>
            </a:br>
            <a:r>
              <a:rPr lang="en-US" dirty="0"/>
              <a:t>Adding 10 gives 26, which is Doug's speed.</a:t>
            </a:r>
          </a:p>
        </p:txBody>
      </p:sp>
    </p:spTree>
    <p:extLst>
      <p:ext uri="{BB962C8B-B14F-4D97-AF65-F5344CB8AC3E}">
        <p14:creationId xmlns:p14="http://schemas.microsoft.com/office/powerpoint/2010/main" val="122763511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Factor equations that can Factor.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b="0" dirty="0" smtClean="0"/>
                  <a:t>Simplify </a:t>
                </a:r>
                <a14:m>
                  <m:oMath xmlns:m="http://schemas.openxmlformats.org/officeDocument/2006/math">
                    <m:f>
                      <m:fPr>
                        <m:ctrlPr>
                          <a:rPr lang="en-US" b="0" i="1" smtClean="0">
                            <a:latin typeface="Cambria Math"/>
                          </a:rPr>
                        </m:ctrlPr>
                      </m:fPr>
                      <m:num>
                        <m:sSup>
                          <m:sSupPr>
                            <m:ctrlPr>
                              <a:rPr lang="en-US" i="1">
                                <a:latin typeface="Cambria Math"/>
                              </a:rPr>
                            </m:ctrlPr>
                          </m:sSupPr>
                          <m:e>
                            <m:r>
                              <a:rPr lang="en-US" i="1">
                                <a:latin typeface="Cambria Math"/>
                              </a:rPr>
                              <m:t>𝑥</m:t>
                            </m:r>
                          </m:e>
                          <m:sup>
                            <m:r>
                              <a:rPr lang="en-US" i="1">
                                <a:latin typeface="Cambria Math"/>
                              </a:rPr>
                              <m:t>2</m:t>
                            </m:r>
                          </m:sup>
                        </m:sSup>
                        <m:r>
                          <a:rPr lang="en-US" i="1">
                            <a:latin typeface="Cambria Math"/>
                          </a:rPr>
                          <m:t>−2</m:t>
                        </m:r>
                        <m:r>
                          <a:rPr lang="en-US" i="1">
                            <a:latin typeface="Cambria Math"/>
                          </a:rPr>
                          <m:t>𝑥</m:t>
                        </m:r>
                        <m:r>
                          <a:rPr lang="en-US" i="1">
                            <a:latin typeface="Cambria Math"/>
                          </a:rPr>
                          <m:t>−15</m:t>
                        </m:r>
                      </m:num>
                      <m:den>
                        <m:sSup>
                          <m:sSupPr>
                            <m:ctrlPr>
                              <a:rPr lang="en-US" b="0"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−9</m:t>
                        </m:r>
                      </m:den>
                    </m:f>
                  </m:oMath>
                </a14:m>
                <a:r>
                  <a:rPr lang="en-US" dirty="0" smtClean="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050"/>
                </a:stretch>
              </a:blipFill>
            </p:spPr>
            <p:txBody>
              <a:bodyPr/>
              <a:lstStyle/>
              <a:p>
                <a:r>
                  <a:rPr lang="en-US">
                    <a:noFill/>
                  </a:rPr>
                  <a:t> </a:t>
                </a:r>
              </a:p>
            </p:txBody>
          </p:sp>
        </mc:Fallback>
      </mc:AlternateContent>
    </p:spTree>
    <p:extLst>
      <p:ext uri="{BB962C8B-B14F-4D97-AF65-F5344CB8AC3E}">
        <p14:creationId xmlns:p14="http://schemas.microsoft.com/office/powerpoint/2010/main" val="1909199952"/>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Once you get that you can cancel like groupings.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f>
                      <m:fPr>
                        <m:ctrlPr>
                          <a:rPr lang="en-US" i="1" smtClean="0">
                            <a:latin typeface="Cambria Math"/>
                          </a:rPr>
                        </m:ctrlPr>
                      </m:fPr>
                      <m:num>
                        <m:r>
                          <a:rPr lang="en-US" b="0" i="1" smtClean="0">
                            <a:latin typeface="Cambria Math"/>
                          </a:rPr>
                          <m:t>(</m:t>
                        </m:r>
                        <m:r>
                          <a:rPr lang="en-US" b="0" i="1" smtClean="0">
                            <a:latin typeface="Cambria Math"/>
                          </a:rPr>
                          <m:t>𝑥</m:t>
                        </m:r>
                        <m:r>
                          <a:rPr lang="en-US" b="0" i="1" smtClean="0">
                            <a:latin typeface="Cambria Math"/>
                          </a:rPr>
                          <m:t>+3)(</m:t>
                        </m:r>
                        <m:r>
                          <a:rPr lang="en-US" b="0" i="1" smtClean="0">
                            <a:latin typeface="Cambria Math"/>
                          </a:rPr>
                          <m:t>𝑥</m:t>
                        </m:r>
                        <m:r>
                          <a:rPr lang="en-US" b="0" i="1" smtClean="0">
                            <a:latin typeface="Cambria Math"/>
                          </a:rPr>
                          <m:t>−5)</m:t>
                        </m:r>
                      </m:num>
                      <m:den>
                        <m:r>
                          <a:rPr lang="en-US" b="0" i="1" smtClean="0">
                            <a:latin typeface="Cambria Math"/>
                          </a:rPr>
                          <m:t>(</m:t>
                        </m:r>
                        <m:r>
                          <a:rPr lang="en-US" b="0" i="1" smtClean="0">
                            <a:latin typeface="Cambria Math"/>
                          </a:rPr>
                          <m:t>𝑥</m:t>
                        </m:r>
                        <m:r>
                          <a:rPr lang="en-US" b="0" i="1" smtClean="0">
                            <a:latin typeface="Cambria Math"/>
                          </a:rPr>
                          <m:t>+3)(</m:t>
                        </m:r>
                        <m:r>
                          <a:rPr lang="en-US" b="0" i="1" smtClean="0">
                            <a:latin typeface="Cambria Math"/>
                          </a:rPr>
                          <m:t>𝑥</m:t>
                        </m:r>
                        <m:r>
                          <a:rPr lang="en-US" b="0" i="1" smtClean="0">
                            <a:latin typeface="Cambria Math"/>
                          </a:rPr>
                          <m:t>−3)</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750454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not cancel out the “x”</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f>
                      <m:fPr>
                        <m:ctrlPr>
                          <a:rPr lang="en-US" i="1" smtClean="0">
                            <a:latin typeface="Cambria Math"/>
                          </a:rPr>
                        </m:ctrlPr>
                      </m:fPr>
                      <m:num>
                        <m:r>
                          <a:rPr lang="en-US" i="1">
                            <a:latin typeface="Cambria Math"/>
                          </a:rPr>
                          <m:t>(</m:t>
                        </m:r>
                        <m:r>
                          <a:rPr lang="en-US" i="1">
                            <a:latin typeface="Cambria Math"/>
                          </a:rPr>
                          <m:t>𝑥</m:t>
                        </m:r>
                        <m:r>
                          <a:rPr lang="en-US" i="1">
                            <a:latin typeface="Cambria Math"/>
                          </a:rPr>
                          <m:t>+3)(</m:t>
                        </m:r>
                        <m:r>
                          <a:rPr lang="en-US" i="1">
                            <a:latin typeface="Cambria Math"/>
                          </a:rPr>
                          <m:t>𝑥</m:t>
                        </m:r>
                        <m:r>
                          <a:rPr lang="en-US" i="1">
                            <a:latin typeface="Cambria Math"/>
                          </a:rPr>
                          <m:t>−5)</m:t>
                        </m:r>
                      </m:num>
                      <m:den>
                        <m:r>
                          <a:rPr lang="en-US" i="1">
                            <a:latin typeface="Cambria Math"/>
                          </a:rPr>
                          <m:t>(</m:t>
                        </m:r>
                        <m:r>
                          <a:rPr lang="en-US" i="1">
                            <a:latin typeface="Cambria Math"/>
                          </a:rPr>
                          <m:t>𝑥</m:t>
                        </m:r>
                        <m:r>
                          <a:rPr lang="en-US" i="1">
                            <a:latin typeface="Cambria Math"/>
                          </a:rPr>
                          <m:t>+3)(</m:t>
                        </m:r>
                        <m:r>
                          <a:rPr lang="en-US" i="1">
                            <a:latin typeface="Cambria Math"/>
                          </a:rPr>
                          <m:t>𝑥</m:t>
                        </m:r>
                        <m:r>
                          <a:rPr lang="en-US" i="1">
                            <a:latin typeface="Cambria Math"/>
                          </a:rPr>
                          <m:t>−3)</m:t>
                        </m:r>
                      </m:den>
                    </m:f>
                  </m:oMath>
                </a14:m>
                <a:endParaRPr lang="en-US" dirty="0" smtClean="0"/>
              </a:p>
              <a:p>
                <a:endParaRPr lang="en-US" dirty="0" smtClean="0"/>
              </a:p>
              <a:p>
                <a:endParaRPr lang="en-US" dirty="0"/>
              </a:p>
              <a:p>
                <a:r>
                  <a:rPr lang="en-US" dirty="0" smtClean="0"/>
                  <a:t>=</a:t>
                </a:r>
                <a14:m>
                  <m:oMath xmlns:m="http://schemas.openxmlformats.org/officeDocument/2006/math">
                    <m:f>
                      <m:fPr>
                        <m:ctrlPr>
                          <a:rPr lang="en-US" i="1" smtClean="0">
                            <a:latin typeface="Cambria Math"/>
                          </a:rPr>
                        </m:ctrlPr>
                      </m:fPr>
                      <m:num>
                        <m:r>
                          <a:rPr lang="en-US" b="0" i="1" smtClean="0">
                            <a:latin typeface="Cambria Math"/>
                          </a:rPr>
                          <m:t>𝑥</m:t>
                        </m:r>
                        <m:r>
                          <a:rPr lang="en-US" b="0" i="1" smtClean="0">
                            <a:latin typeface="Cambria Math"/>
                          </a:rPr>
                          <m:t>−5</m:t>
                        </m:r>
                      </m:num>
                      <m:den>
                        <m:r>
                          <a:rPr lang="en-US" b="0" i="1" smtClean="0">
                            <a:latin typeface="Cambria Math"/>
                          </a:rPr>
                          <m:t>𝑥</m:t>
                        </m:r>
                        <m:r>
                          <a:rPr lang="en-US" b="0" i="1" smtClean="0">
                            <a:latin typeface="Cambria Math"/>
                          </a:rPr>
                          <m:t>−3</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050"/>
                </a:stretch>
              </a:blipFill>
            </p:spPr>
            <p:txBody>
              <a:bodyPr/>
              <a:lstStyle/>
              <a:p>
                <a:r>
                  <a:rPr lang="en-US">
                    <a:noFill/>
                  </a:rPr>
                  <a:t> </a:t>
                </a:r>
              </a:p>
            </p:txBody>
          </p:sp>
        </mc:Fallback>
      </mc:AlternateContent>
      <p:cxnSp>
        <p:nvCxnSpPr>
          <p:cNvPr id="5" name="Straight Connector 4"/>
          <p:cNvCxnSpPr/>
          <p:nvPr/>
        </p:nvCxnSpPr>
        <p:spPr>
          <a:xfrm flipH="1">
            <a:off x="1121064" y="1600200"/>
            <a:ext cx="5334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154545" y="2007755"/>
            <a:ext cx="5334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Freeform 12"/>
          <p:cNvSpPr/>
          <p:nvPr/>
        </p:nvSpPr>
        <p:spPr>
          <a:xfrm>
            <a:off x="1154545" y="3065457"/>
            <a:ext cx="787337" cy="924652"/>
          </a:xfrm>
          <a:custGeom>
            <a:avLst/>
            <a:gdLst>
              <a:gd name="connsiteX0" fmla="*/ 147782 w 787337"/>
              <a:gd name="connsiteY0" fmla="*/ 111852 h 924652"/>
              <a:gd name="connsiteX1" fmla="*/ 64655 w 787337"/>
              <a:gd name="connsiteY1" fmla="*/ 204216 h 924652"/>
              <a:gd name="connsiteX2" fmla="*/ 46182 w 787337"/>
              <a:gd name="connsiteY2" fmla="*/ 231925 h 924652"/>
              <a:gd name="connsiteX3" fmla="*/ 27710 w 787337"/>
              <a:gd name="connsiteY3" fmla="*/ 259634 h 924652"/>
              <a:gd name="connsiteX4" fmla="*/ 18473 w 787337"/>
              <a:gd name="connsiteY4" fmla="*/ 305816 h 924652"/>
              <a:gd name="connsiteX5" fmla="*/ 9237 w 787337"/>
              <a:gd name="connsiteY5" fmla="*/ 333525 h 924652"/>
              <a:gd name="connsiteX6" fmla="*/ 0 w 787337"/>
              <a:gd name="connsiteY6" fmla="*/ 462834 h 924652"/>
              <a:gd name="connsiteX7" fmla="*/ 9237 w 787337"/>
              <a:gd name="connsiteY7" fmla="*/ 656798 h 924652"/>
              <a:gd name="connsiteX8" fmla="*/ 27710 w 787337"/>
              <a:gd name="connsiteY8" fmla="*/ 758398 h 924652"/>
              <a:gd name="connsiteX9" fmla="*/ 36946 w 787337"/>
              <a:gd name="connsiteY9" fmla="*/ 804579 h 924652"/>
              <a:gd name="connsiteX10" fmla="*/ 55419 w 787337"/>
              <a:gd name="connsiteY10" fmla="*/ 841525 h 924652"/>
              <a:gd name="connsiteX11" fmla="*/ 110837 w 787337"/>
              <a:gd name="connsiteY11" fmla="*/ 906179 h 924652"/>
              <a:gd name="connsiteX12" fmla="*/ 175491 w 787337"/>
              <a:gd name="connsiteY12" fmla="*/ 924652 h 924652"/>
              <a:gd name="connsiteX13" fmla="*/ 314037 w 787337"/>
              <a:gd name="connsiteY13" fmla="*/ 915416 h 924652"/>
              <a:gd name="connsiteX14" fmla="*/ 369455 w 787337"/>
              <a:gd name="connsiteY14" fmla="*/ 896943 h 924652"/>
              <a:gd name="connsiteX15" fmla="*/ 434110 w 787337"/>
              <a:gd name="connsiteY15" fmla="*/ 887707 h 924652"/>
              <a:gd name="connsiteX16" fmla="*/ 554182 w 787337"/>
              <a:gd name="connsiteY16" fmla="*/ 850761 h 924652"/>
              <a:gd name="connsiteX17" fmla="*/ 591128 w 787337"/>
              <a:gd name="connsiteY17" fmla="*/ 823052 h 924652"/>
              <a:gd name="connsiteX18" fmla="*/ 655782 w 787337"/>
              <a:gd name="connsiteY18" fmla="*/ 795343 h 924652"/>
              <a:gd name="connsiteX19" fmla="*/ 748146 w 787337"/>
              <a:gd name="connsiteY19" fmla="*/ 730688 h 924652"/>
              <a:gd name="connsiteX20" fmla="*/ 766619 w 787337"/>
              <a:gd name="connsiteY20" fmla="*/ 702979 h 924652"/>
              <a:gd name="connsiteX21" fmla="*/ 775855 w 787337"/>
              <a:gd name="connsiteY21" fmla="*/ 675270 h 924652"/>
              <a:gd name="connsiteX22" fmla="*/ 766619 w 787337"/>
              <a:gd name="connsiteY22" fmla="*/ 509016 h 924652"/>
              <a:gd name="connsiteX23" fmla="*/ 748146 w 787337"/>
              <a:gd name="connsiteY23" fmla="*/ 472070 h 924652"/>
              <a:gd name="connsiteX24" fmla="*/ 729673 w 787337"/>
              <a:gd name="connsiteY24" fmla="*/ 398179 h 924652"/>
              <a:gd name="connsiteX25" fmla="*/ 720437 w 787337"/>
              <a:gd name="connsiteY25" fmla="*/ 370470 h 924652"/>
              <a:gd name="connsiteX26" fmla="*/ 711200 w 787337"/>
              <a:gd name="connsiteY26" fmla="*/ 333525 h 924652"/>
              <a:gd name="connsiteX27" fmla="*/ 665019 w 787337"/>
              <a:gd name="connsiteY27" fmla="*/ 213452 h 924652"/>
              <a:gd name="connsiteX28" fmla="*/ 618837 w 787337"/>
              <a:gd name="connsiteY28" fmla="*/ 130325 h 924652"/>
              <a:gd name="connsiteX29" fmla="*/ 591128 w 787337"/>
              <a:gd name="connsiteY29" fmla="*/ 84143 h 924652"/>
              <a:gd name="connsiteX30" fmla="*/ 572655 w 787337"/>
              <a:gd name="connsiteY30" fmla="*/ 56434 h 924652"/>
              <a:gd name="connsiteX31" fmla="*/ 544946 w 787337"/>
              <a:gd name="connsiteY31" fmla="*/ 47198 h 924652"/>
              <a:gd name="connsiteX32" fmla="*/ 489528 w 787337"/>
              <a:gd name="connsiteY32" fmla="*/ 1016 h 924652"/>
              <a:gd name="connsiteX33" fmla="*/ 471055 w 787337"/>
              <a:gd name="connsiteY33" fmla="*/ 1016 h 924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87337" h="924652">
                <a:moveTo>
                  <a:pt x="147782" y="111852"/>
                </a:moveTo>
                <a:cubicBezTo>
                  <a:pt x="84263" y="162668"/>
                  <a:pt x="112536" y="132394"/>
                  <a:pt x="64655" y="204216"/>
                </a:cubicBezTo>
                <a:lnTo>
                  <a:pt x="46182" y="231925"/>
                </a:lnTo>
                <a:lnTo>
                  <a:pt x="27710" y="259634"/>
                </a:lnTo>
                <a:cubicBezTo>
                  <a:pt x="24631" y="275028"/>
                  <a:pt x="22281" y="290586"/>
                  <a:pt x="18473" y="305816"/>
                </a:cubicBezTo>
                <a:cubicBezTo>
                  <a:pt x="16112" y="315261"/>
                  <a:pt x="10375" y="323856"/>
                  <a:pt x="9237" y="333525"/>
                </a:cubicBezTo>
                <a:cubicBezTo>
                  <a:pt x="4188" y="376442"/>
                  <a:pt x="3079" y="419731"/>
                  <a:pt x="0" y="462834"/>
                </a:cubicBezTo>
                <a:cubicBezTo>
                  <a:pt x="3079" y="527489"/>
                  <a:pt x="4784" y="592223"/>
                  <a:pt x="9237" y="656798"/>
                </a:cubicBezTo>
                <a:cubicBezTo>
                  <a:pt x="17365" y="774648"/>
                  <a:pt x="11532" y="693686"/>
                  <a:pt x="27710" y="758398"/>
                </a:cubicBezTo>
                <a:cubicBezTo>
                  <a:pt x="31517" y="773628"/>
                  <a:pt x="31982" y="789686"/>
                  <a:pt x="36946" y="804579"/>
                </a:cubicBezTo>
                <a:cubicBezTo>
                  <a:pt x="41300" y="817641"/>
                  <a:pt x="48588" y="829570"/>
                  <a:pt x="55419" y="841525"/>
                </a:cubicBezTo>
                <a:cubicBezTo>
                  <a:pt x="68887" y="865094"/>
                  <a:pt x="89050" y="890617"/>
                  <a:pt x="110837" y="906179"/>
                </a:cubicBezTo>
                <a:cubicBezTo>
                  <a:pt x="117974" y="911277"/>
                  <a:pt x="171623" y="923685"/>
                  <a:pt x="175491" y="924652"/>
                </a:cubicBezTo>
                <a:cubicBezTo>
                  <a:pt x="221673" y="921573"/>
                  <a:pt x="268218" y="921962"/>
                  <a:pt x="314037" y="915416"/>
                </a:cubicBezTo>
                <a:cubicBezTo>
                  <a:pt x="333313" y="912662"/>
                  <a:pt x="350482" y="901321"/>
                  <a:pt x="369455" y="896943"/>
                </a:cubicBezTo>
                <a:cubicBezTo>
                  <a:pt x="390668" y="892048"/>
                  <a:pt x="412558" y="890786"/>
                  <a:pt x="434110" y="887707"/>
                </a:cubicBezTo>
                <a:cubicBezTo>
                  <a:pt x="510792" y="862146"/>
                  <a:pt x="470805" y="874583"/>
                  <a:pt x="554182" y="850761"/>
                </a:cubicBezTo>
                <a:cubicBezTo>
                  <a:pt x="566497" y="841525"/>
                  <a:pt x="578074" y="831211"/>
                  <a:pt x="591128" y="823052"/>
                </a:cubicBezTo>
                <a:cubicBezTo>
                  <a:pt x="617218" y="806746"/>
                  <a:pt x="628844" y="804322"/>
                  <a:pt x="655782" y="795343"/>
                </a:cubicBezTo>
                <a:cubicBezTo>
                  <a:pt x="664840" y="789304"/>
                  <a:pt x="734466" y="744368"/>
                  <a:pt x="748146" y="730688"/>
                </a:cubicBezTo>
                <a:cubicBezTo>
                  <a:pt x="755995" y="722839"/>
                  <a:pt x="760461" y="712215"/>
                  <a:pt x="766619" y="702979"/>
                </a:cubicBezTo>
                <a:cubicBezTo>
                  <a:pt x="769698" y="693743"/>
                  <a:pt x="773180" y="684631"/>
                  <a:pt x="775855" y="675270"/>
                </a:cubicBezTo>
                <a:cubicBezTo>
                  <a:pt x="795041" y="608115"/>
                  <a:pt x="788976" y="609625"/>
                  <a:pt x="766619" y="509016"/>
                </a:cubicBezTo>
                <a:cubicBezTo>
                  <a:pt x="763632" y="495575"/>
                  <a:pt x="752500" y="485132"/>
                  <a:pt x="748146" y="472070"/>
                </a:cubicBezTo>
                <a:cubicBezTo>
                  <a:pt x="740117" y="447984"/>
                  <a:pt x="736353" y="422673"/>
                  <a:pt x="729673" y="398179"/>
                </a:cubicBezTo>
                <a:cubicBezTo>
                  <a:pt x="727111" y="388786"/>
                  <a:pt x="723112" y="379831"/>
                  <a:pt x="720437" y="370470"/>
                </a:cubicBezTo>
                <a:cubicBezTo>
                  <a:pt x="716950" y="358264"/>
                  <a:pt x="714687" y="345731"/>
                  <a:pt x="711200" y="333525"/>
                </a:cubicBezTo>
                <a:cubicBezTo>
                  <a:pt x="701337" y="299004"/>
                  <a:pt x="672003" y="230913"/>
                  <a:pt x="665019" y="213452"/>
                </a:cubicBezTo>
                <a:cubicBezTo>
                  <a:pt x="634070" y="136079"/>
                  <a:pt x="662769" y="196224"/>
                  <a:pt x="618837" y="130325"/>
                </a:cubicBezTo>
                <a:cubicBezTo>
                  <a:pt x="608879" y="115388"/>
                  <a:pt x="600643" y="99367"/>
                  <a:pt x="591128" y="84143"/>
                </a:cubicBezTo>
                <a:cubicBezTo>
                  <a:pt x="585245" y="74730"/>
                  <a:pt x="581323" y="63369"/>
                  <a:pt x="572655" y="56434"/>
                </a:cubicBezTo>
                <a:cubicBezTo>
                  <a:pt x="565052" y="50352"/>
                  <a:pt x="554182" y="50277"/>
                  <a:pt x="544946" y="47198"/>
                </a:cubicBezTo>
                <a:cubicBezTo>
                  <a:pt x="529561" y="31813"/>
                  <a:pt x="510962" y="9589"/>
                  <a:pt x="489528" y="1016"/>
                </a:cubicBezTo>
                <a:cubicBezTo>
                  <a:pt x="483811" y="-1271"/>
                  <a:pt x="477213" y="1016"/>
                  <a:pt x="471055" y="101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9095090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Pull out any like terms.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Simplify </a:t>
                </a:r>
                <a14:m>
                  <m:oMath xmlns:m="http://schemas.openxmlformats.org/officeDocument/2006/math">
                    <m:f>
                      <m:fPr>
                        <m:ctrlPr>
                          <a:rPr lang="en-US" i="1" smtClean="0">
                            <a:latin typeface="Cambria Math"/>
                          </a:rPr>
                        </m:ctrlPr>
                      </m:fPr>
                      <m:num>
                        <m:sSup>
                          <m:sSupPr>
                            <m:ctrlPr>
                              <a:rPr lang="en-US" b="0"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+7</m:t>
                        </m:r>
                        <m:r>
                          <a:rPr lang="en-US" b="0" i="1" smtClean="0">
                            <a:latin typeface="Cambria Math"/>
                          </a:rPr>
                          <m:t>𝑥</m:t>
                        </m:r>
                      </m:num>
                      <m:den>
                        <m:sSup>
                          <m:sSupPr>
                            <m:ctrlPr>
                              <a:rPr lang="en-US" i="1" smtClean="0">
                                <a:latin typeface="Cambria Math"/>
                              </a:rPr>
                            </m:ctrlPr>
                          </m:sSupPr>
                          <m:e>
                            <m:r>
                              <a:rPr lang="en-US" b="0" i="1" smtClean="0">
                                <a:latin typeface="Cambria Math"/>
                              </a:rPr>
                              <m:t>𝑥</m:t>
                            </m:r>
                          </m:e>
                          <m:sup>
                            <m:r>
                              <a:rPr lang="en-US" b="0" i="1" smtClean="0">
                                <a:latin typeface="Cambria Math"/>
                              </a:rPr>
                              <m:t>2</m:t>
                            </m:r>
                          </m:sup>
                        </m:sSup>
                      </m:den>
                    </m:f>
                  </m:oMath>
                </a14:m>
                <a:r>
                  <a:rPr lang="en-US" dirty="0" smtClean="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050"/>
                </a:stretch>
              </a:blipFill>
            </p:spPr>
            <p:txBody>
              <a:bodyPr/>
              <a:lstStyle/>
              <a:p>
                <a:r>
                  <a:rPr lang="en-US">
                    <a:noFill/>
                  </a:rPr>
                  <a:t> </a:t>
                </a:r>
              </a:p>
            </p:txBody>
          </p:sp>
        </mc:Fallback>
      </mc:AlternateContent>
    </p:spTree>
    <p:extLst>
      <p:ext uri="{BB962C8B-B14F-4D97-AF65-F5344CB8AC3E}">
        <p14:creationId xmlns:p14="http://schemas.microsoft.com/office/powerpoint/2010/main" val="15975700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x’s don’t cancel because one is being added.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f>
                      <m:fPr>
                        <m:ctrlPr>
                          <a:rPr lang="en-US" i="1" smtClean="0">
                            <a:latin typeface="Cambria Math"/>
                          </a:rPr>
                        </m:ctrlPr>
                      </m:fPr>
                      <m:num>
                        <m:r>
                          <a:rPr lang="en-US" b="0" i="1" smtClean="0">
                            <a:latin typeface="Cambria Math"/>
                          </a:rPr>
                          <m:t>𝑥</m:t>
                        </m:r>
                        <m:r>
                          <a:rPr lang="en-US" b="0" i="1" smtClean="0">
                            <a:latin typeface="Cambria Math"/>
                          </a:rPr>
                          <m:t>(</m:t>
                        </m:r>
                        <m:r>
                          <a:rPr lang="en-US" b="0" i="1" smtClean="0">
                            <a:latin typeface="Cambria Math"/>
                          </a:rPr>
                          <m:t>𝑥</m:t>
                        </m:r>
                        <m:r>
                          <a:rPr lang="en-US" b="0" i="1" smtClean="0">
                            <a:latin typeface="Cambria Math"/>
                          </a:rPr>
                          <m:t>+7)</m:t>
                        </m:r>
                      </m:num>
                      <m:den>
                        <m:r>
                          <a:rPr lang="en-US" b="0" i="1" smtClean="0">
                            <a:latin typeface="Cambria Math"/>
                          </a:rPr>
                          <m:t>𝑥</m:t>
                        </m:r>
                        <m:r>
                          <a:rPr lang="en-US" b="0" i="1" smtClean="0">
                            <a:latin typeface="Cambria Math"/>
                          </a:rPr>
                          <m:t>∗</m:t>
                        </m:r>
                        <m:r>
                          <a:rPr lang="en-US" b="0" i="1" smtClean="0">
                            <a:latin typeface="Cambria Math"/>
                          </a:rPr>
                          <m:t>𝑥</m:t>
                        </m:r>
                      </m:den>
                    </m:f>
                  </m:oMath>
                </a14:m>
                <a:endParaRPr lang="en-US" dirty="0" smtClean="0"/>
              </a:p>
              <a:p>
                <a:endParaRPr lang="en-US" dirty="0" smtClean="0"/>
              </a:p>
              <a:p>
                <a:r>
                  <a:rPr lang="en-US" dirty="0" smtClean="0"/>
                  <a:t>=</a:t>
                </a:r>
                <a14:m>
                  <m:oMath xmlns:m="http://schemas.openxmlformats.org/officeDocument/2006/math">
                    <m:f>
                      <m:fPr>
                        <m:ctrlPr>
                          <a:rPr lang="en-US" i="1" smtClean="0">
                            <a:latin typeface="Cambria Math"/>
                          </a:rPr>
                        </m:ctrlPr>
                      </m:fPr>
                      <m:num>
                        <m:r>
                          <a:rPr lang="en-US" b="0" i="1" smtClean="0">
                            <a:latin typeface="Cambria Math"/>
                          </a:rPr>
                          <m:t>(</m:t>
                        </m:r>
                        <m:r>
                          <a:rPr lang="en-US" b="0" i="1" smtClean="0">
                            <a:latin typeface="Cambria Math"/>
                          </a:rPr>
                          <m:t>𝑥</m:t>
                        </m:r>
                        <m:r>
                          <a:rPr lang="en-US" b="0" i="1" smtClean="0">
                            <a:latin typeface="Cambria Math"/>
                          </a:rPr>
                          <m:t>+7)</m:t>
                        </m:r>
                      </m:num>
                      <m:den>
                        <m:r>
                          <a:rPr lang="en-US" b="0" i="1" smtClean="0">
                            <a:latin typeface="Cambria Math"/>
                          </a:rPr>
                          <m:t>𝑋</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050"/>
                </a:stretch>
              </a:blipFill>
            </p:spPr>
            <p:txBody>
              <a:bodyPr/>
              <a:lstStyle/>
              <a:p>
                <a:r>
                  <a:rPr lang="en-US">
                    <a:noFill/>
                  </a:rPr>
                  <a:t> </a:t>
                </a:r>
              </a:p>
            </p:txBody>
          </p:sp>
        </mc:Fallback>
      </mc:AlternateContent>
      <p:cxnSp>
        <p:nvCxnSpPr>
          <p:cNvPr id="7" name="Straight Connector 6"/>
          <p:cNvCxnSpPr/>
          <p:nvPr/>
        </p:nvCxnSpPr>
        <p:spPr>
          <a:xfrm flipV="1">
            <a:off x="1181100" y="2247900"/>
            <a:ext cx="3048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056409" y="1787236"/>
            <a:ext cx="228600" cy="3429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792846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Multiply across with your coefficients and add your exponents.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Multiply </a:t>
                </a:r>
                <a14:m>
                  <m:oMath xmlns:m="http://schemas.openxmlformats.org/officeDocument/2006/math">
                    <m:f>
                      <m:fPr>
                        <m:ctrlPr>
                          <a:rPr lang="en-US" i="1" smtClean="0">
                            <a:latin typeface="Cambria Math"/>
                          </a:rPr>
                        </m:ctrlPr>
                      </m:fPr>
                      <m:num>
                        <m:r>
                          <a:rPr lang="en-US" b="0" i="1" smtClean="0">
                            <a:latin typeface="Cambria Math"/>
                          </a:rPr>
                          <m:t>8</m:t>
                        </m:r>
                        <m:sSup>
                          <m:sSupPr>
                            <m:ctrlPr>
                              <a:rPr lang="en-US" b="0" i="1" smtClean="0">
                                <a:latin typeface="Cambria Math"/>
                              </a:rPr>
                            </m:ctrlPr>
                          </m:sSupPr>
                          <m:e>
                            <m:r>
                              <a:rPr lang="en-US" b="0" i="1" smtClean="0">
                                <a:latin typeface="Cambria Math"/>
                              </a:rPr>
                              <m:t>𝑥</m:t>
                            </m:r>
                          </m:e>
                          <m:sup>
                            <m:r>
                              <a:rPr lang="en-US" b="0" i="1" smtClean="0">
                                <a:latin typeface="Cambria Math"/>
                              </a:rPr>
                              <m:t>3</m:t>
                            </m:r>
                          </m:sup>
                        </m:sSup>
                        <m:r>
                          <a:rPr lang="en-US" b="0" i="1" smtClean="0">
                            <a:latin typeface="Cambria Math"/>
                          </a:rPr>
                          <m:t>𝑦</m:t>
                        </m:r>
                      </m:num>
                      <m:den>
                        <m:r>
                          <a:rPr lang="en-US" b="0" i="1" smtClean="0">
                            <a:latin typeface="Cambria Math"/>
                          </a:rPr>
                          <m:t>2</m:t>
                        </m:r>
                        <m:r>
                          <a:rPr lang="en-US" b="0" i="1" smtClean="0">
                            <a:latin typeface="Cambria Math"/>
                          </a:rPr>
                          <m:t>𝑥</m:t>
                        </m:r>
                        <m:sSup>
                          <m:sSupPr>
                            <m:ctrlPr>
                              <a:rPr lang="en-US" b="0" i="1" smtClean="0">
                                <a:latin typeface="Cambria Math"/>
                              </a:rPr>
                            </m:ctrlPr>
                          </m:sSupPr>
                          <m:e>
                            <m:r>
                              <a:rPr lang="en-US" b="0" i="1" smtClean="0">
                                <a:latin typeface="Cambria Math"/>
                              </a:rPr>
                              <m:t>𝑦</m:t>
                            </m:r>
                          </m:e>
                          <m:sup>
                            <m:r>
                              <a:rPr lang="en-US" b="0" i="1" smtClean="0">
                                <a:latin typeface="Cambria Math"/>
                              </a:rPr>
                              <m:t>2</m:t>
                            </m:r>
                          </m:sup>
                        </m:sSup>
                      </m:den>
                    </m:f>
                  </m:oMath>
                </a14:m>
                <a:r>
                  <a:rPr lang="en-US" dirty="0" smtClean="0"/>
                  <a:t> * </a:t>
                </a:r>
                <a14:m>
                  <m:oMath xmlns:m="http://schemas.openxmlformats.org/officeDocument/2006/math">
                    <m:f>
                      <m:fPr>
                        <m:ctrlPr>
                          <a:rPr lang="en-US" i="1" smtClean="0">
                            <a:latin typeface="Cambria Math"/>
                          </a:rPr>
                        </m:ctrlPr>
                      </m:fPr>
                      <m:num>
                        <m:r>
                          <a:rPr lang="en-US" b="0" i="1" smtClean="0">
                            <a:latin typeface="Cambria Math"/>
                          </a:rPr>
                          <m:t>7</m:t>
                        </m:r>
                        <m:sSup>
                          <m:sSupPr>
                            <m:ctrlPr>
                              <a:rPr lang="en-US" b="0" i="1" smtClean="0">
                                <a:latin typeface="Cambria Math"/>
                              </a:rPr>
                            </m:ctrlPr>
                          </m:sSupPr>
                          <m:e>
                            <m:r>
                              <a:rPr lang="en-US" b="0" i="1" smtClean="0">
                                <a:latin typeface="Cambria Math"/>
                              </a:rPr>
                              <m:t>𝑥</m:t>
                            </m:r>
                          </m:e>
                          <m:sup>
                            <m:r>
                              <a:rPr lang="en-US" b="0" i="1" smtClean="0">
                                <a:latin typeface="Cambria Math"/>
                              </a:rPr>
                              <m:t>4</m:t>
                            </m:r>
                          </m:sup>
                        </m:sSup>
                        <m:sSup>
                          <m:sSupPr>
                            <m:ctrlPr>
                              <a:rPr lang="en-US" b="0" i="1" smtClean="0">
                                <a:latin typeface="Cambria Math"/>
                              </a:rPr>
                            </m:ctrlPr>
                          </m:sSupPr>
                          <m:e>
                            <m:r>
                              <a:rPr lang="en-US" b="0" i="1" smtClean="0">
                                <a:latin typeface="Cambria Math"/>
                              </a:rPr>
                              <m:t>𝑦</m:t>
                            </m:r>
                          </m:e>
                          <m:sup>
                            <m:r>
                              <a:rPr lang="en-US" b="0" i="1" smtClean="0">
                                <a:latin typeface="Cambria Math"/>
                              </a:rPr>
                              <m:t>3</m:t>
                            </m:r>
                          </m:sup>
                        </m:sSup>
                      </m:num>
                      <m:den>
                        <m:r>
                          <a:rPr lang="en-US" b="0" i="1" smtClean="0">
                            <a:latin typeface="Cambria Math"/>
                          </a:rPr>
                          <m:t>4</m:t>
                        </m:r>
                        <m:r>
                          <a:rPr lang="en-US" b="0" i="1" smtClean="0">
                            <a:latin typeface="Cambria Math"/>
                          </a:rPr>
                          <m:t>𝑦</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050"/>
                </a:stretch>
              </a:blipFill>
            </p:spPr>
            <p:txBody>
              <a:bodyPr/>
              <a:lstStyle/>
              <a:p>
                <a:r>
                  <a:rPr lang="en-US">
                    <a:noFill/>
                  </a:rPr>
                  <a:t> </a:t>
                </a:r>
              </a:p>
            </p:txBody>
          </p:sp>
        </mc:Fallback>
      </mc:AlternateContent>
    </p:spTree>
    <p:extLst>
      <p:ext uri="{BB962C8B-B14F-4D97-AF65-F5344CB8AC3E}">
        <p14:creationId xmlns:p14="http://schemas.microsoft.com/office/powerpoint/2010/main" val="2783798304"/>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Divide number, then cancel common variables.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a:t>
                </a:r>
                <a14:m>
                  <m:oMath xmlns:m="http://schemas.openxmlformats.org/officeDocument/2006/math">
                    <m:f>
                      <m:fPr>
                        <m:ctrlPr>
                          <a:rPr lang="en-US" i="1" smtClean="0">
                            <a:latin typeface="Cambria Math"/>
                          </a:rPr>
                        </m:ctrlPr>
                      </m:fPr>
                      <m:num>
                        <m:r>
                          <a:rPr lang="en-US" b="0" i="1" smtClean="0">
                            <a:latin typeface="Cambria Math"/>
                          </a:rPr>
                          <m:t>56</m:t>
                        </m:r>
                        <m:sSup>
                          <m:sSupPr>
                            <m:ctrlPr>
                              <a:rPr lang="en-US" b="0" i="1" smtClean="0">
                                <a:latin typeface="Cambria Math"/>
                              </a:rPr>
                            </m:ctrlPr>
                          </m:sSupPr>
                          <m:e>
                            <m:r>
                              <a:rPr lang="en-US" b="0" i="1" smtClean="0">
                                <a:latin typeface="Cambria Math"/>
                              </a:rPr>
                              <m:t>𝑥</m:t>
                            </m:r>
                          </m:e>
                          <m:sup>
                            <m:r>
                              <a:rPr lang="en-US" b="0" i="1" smtClean="0">
                                <a:latin typeface="Cambria Math"/>
                              </a:rPr>
                              <m:t>7</m:t>
                            </m:r>
                          </m:sup>
                        </m:sSup>
                        <m:sSup>
                          <m:sSupPr>
                            <m:ctrlPr>
                              <a:rPr lang="en-US" b="0" i="1" smtClean="0">
                                <a:latin typeface="Cambria Math"/>
                              </a:rPr>
                            </m:ctrlPr>
                          </m:sSupPr>
                          <m:e>
                            <m:r>
                              <a:rPr lang="en-US" b="0" i="1" smtClean="0">
                                <a:latin typeface="Cambria Math"/>
                              </a:rPr>
                              <m:t>𝑦</m:t>
                            </m:r>
                          </m:e>
                          <m:sup>
                            <m:r>
                              <a:rPr lang="en-US" b="0" i="1" smtClean="0">
                                <a:latin typeface="Cambria Math"/>
                              </a:rPr>
                              <m:t>4</m:t>
                            </m:r>
                          </m:sup>
                        </m:sSup>
                      </m:num>
                      <m:den>
                        <m:r>
                          <a:rPr lang="en-US" b="0" i="1" smtClean="0">
                            <a:latin typeface="Cambria Math"/>
                          </a:rPr>
                          <m:t>8</m:t>
                        </m:r>
                        <m:r>
                          <a:rPr lang="en-US" b="0" i="1" smtClean="0">
                            <a:latin typeface="Cambria Math"/>
                          </a:rPr>
                          <m:t>𝑥</m:t>
                        </m:r>
                        <m:sSup>
                          <m:sSupPr>
                            <m:ctrlPr>
                              <a:rPr lang="en-US" b="0" i="1" smtClean="0">
                                <a:latin typeface="Cambria Math"/>
                              </a:rPr>
                            </m:ctrlPr>
                          </m:sSupPr>
                          <m:e>
                            <m:r>
                              <a:rPr lang="en-US" b="0" i="1" smtClean="0">
                                <a:latin typeface="Cambria Math"/>
                              </a:rPr>
                              <m:t>𝑦</m:t>
                            </m:r>
                          </m:e>
                          <m:sup>
                            <m:r>
                              <a:rPr lang="en-US" b="0" i="1" smtClean="0">
                                <a:latin typeface="Cambria Math"/>
                              </a:rPr>
                              <m:t>3</m:t>
                            </m:r>
                          </m:sup>
                        </m:sSup>
                      </m:den>
                    </m:f>
                  </m:oMath>
                </a14:m>
                <a:endParaRPr lang="en-US" dirty="0" smtClean="0"/>
              </a:p>
              <a:p>
                <a:r>
                  <a:rPr lang="en-US" dirty="0" smtClean="0"/>
                  <a:t>56/8=7</a:t>
                </a:r>
              </a:p>
              <a:p>
                <a14:m>
                  <m:oMath xmlns:m="http://schemas.openxmlformats.org/officeDocument/2006/math">
                    <m:sSup>
                      <m:sSupPr>
                        <m:ctrlPr>
                          <a:rPr lang="en-US" i="1" smtClean="0">
                            <a:latin typeface="Cambria Math"/>
                          </a:rPr>
                        </m:ctrlPr>
                      </m:sSupPr>
                      <m:e>
                        <m:r>
                          <a:rPr lang="en-US" b="0" i="1" smtClean="0">
                            <a:latin typeface="Cambria Math"/>
                          </a:rPr>
                          <m:t>𝑥</m:t>
                        </m:r>
                      </m:e>
                      <m:sup>
                        <m:r>
                          <a:rPr lang="en-US" b="0" i="1" smtClean="0">
                            <a:latin typeface="Cambria Math"/>
                          </a:rPr>
                          <m:t>7</m:t>
                        </m:r>
                      </m:sup>
                    </m:sSup>
                    <m:r>
                      <a:rPr lang="en-US" i="1">
                        <a:latin typeface="Cambria Math"/>
                        <a:ea typeface="Cambria Math"/>
                      </a:rPr>
                      <m:t>÷</m:t>
                    </m:r>
                    <m:r>
                      <a:rPr lang="en-US" b="0" i="1" smtClean="0">
                        <a:latin typeface="Cambria Math"/>
                      </a:rPr>
                      <m:t>𝑥</m:t>
                    </m:r>
                    <m:r>
                      <a:rPr lang="en-US" b="0" i="1" smtClean="0">
                        <a:latin typeface="Cambria Math"/>
                      </a:rPr>
                      <m:t>=</m:t>
                    </m:r>
                    <m:sSup>
                      <m:sSupPr>
                        <m:ctrlPr>
                          <a:rPr lang="en-US" b="0" i="1" smtClean="0">
                            <a:latin typeface="Cambria Math"/>
                          </a:rPr>
                        </m:ctrlPr>
                      </m:sSupPr>
                      <m:e>
                        <m:r>
                          <a:rPr lang="en-US" b="0" i="1" smtClean="0">
                            <a:latin typeface="Cambria Math"/>
                          </a:rPr>
                          <m:t>𝑥</m:t>
                        </m:r>
                      </m:e>
                      <m:sup>
                        <m:r>
                          <a:rPr lang="en-US" b="0" i="1" smtClean="0">
                            <a:latin typeface="Cambria Math"/>
                          </a:rPr>
                          <m:t>7−6</m:t>
                        </m:r>
                      </m:sup>
                    </m:sSup>
                    <m:r>
                      <a:rPr lang="en-US" b="0" i="1" smtClean="0">
                        <a:latin typeface="Cambria Math"/>
                      </a:rPr>
                      <m:t>=</m:t>
                    </m:r>
                    <m:sSup>
                      <m:sSupPr>
                        <m:ctrlPr>
                          <a:rPr lang="en-US" b="0" i="1" smtClean="0">
                            <a:latin typeface="Cambria Math"/>
                          </a:rPr>
                        </m:ctrlPr>
                      </m:sSupPr>
                      <m:e>
                        <m:r>
                          <a:rPr lang="en-US" b="0" i="1" smtClean="0">
                            <a:latin typeface="Cambria Math"/>
                          </a:rPr>
                          <m:t>𝑥</m:t>
                        </m:r>
                      </m:e>
                      <m:sup>
                        <m:r>
                          <a:rPr lang="en-US" b="0" i="1" smtClean="0">
                            <a:latin typeface="Cambria Math"/>
                          </a:rPr>
                          <m:t>6</m:t>
                        </m:r>
                      </m:sup>
                    </m:sSup>
                  </m:oMath>
                </a14:m>
                <a:endParaRPr lang="en-US" dirty="0" smtClean="0"/>
              </a:p>
              <a:p>
                <a14:m>
                  <m:oMath xmlns:m="http://schemas.openxmlformats.org/officeDocument/2006/math">
                    <m:sSup>
                      <m:sSupPr>
                        <m:ctrlPr>
                          <a:rPr lang="en-US" i="1" smtClean="0">
                            <a:latin typeface="Cambria Math"/>
                          </a:rPr>
                        </m:ctrlPr>
                      </m:sSupPr>
                      <m:e>
                        <m:r>
                          <a:rPr lang="en-US" b="0" i="1" smtClean="0">
                            <a:latin typeface="Cambria Math"/>
                          </a:rPr>
                          <m:t>𝑦</m:t>
                        </m:r>
                      </m:e>
                      <m:sup>
                        <m:r>
                          <a:rPr lang="en-US" b="0" i="1" smtClean="0">
                            <a:latin typeface="Cambria Math"/>
                          </a:rPr>
                          <m:t>4</m:t>
                        </m:r>
                      </m:sup>
                    </m:sSup>
                    <m:r>
                      <a:rPr lang="en-US" dirty="0">
                        <a:ea typeface="Cambria Math"/>
                      </a:rPr>
                      <m:t>÷</m:t>
                    </m:r>
                    <m:sSup>
                      <m:sSupPr>
                        <m:ctrlPr>
                          <a:rPr lang="en-US" i="1" dirty="0" smtClean="0">
                            <a:latin typeface="Cambria Math"/>
                          </a:rPr>
                        </m:ctrlPr>
                      </m:sSupPr>
                      <m:e>
                        <m:r>
                          <a:rPr lang="en-US" b="0" i="1" dirty="0" smtClean="0">
                            <a:latin typeface="Cambria Math"/>
                          </a:rPr>
                          <m:t>𝑦</m:t>
                        </m:r>
                      </m:e>
                      <m:sup>
                        <m:r>
                          <a:rPr lang="en-US" b="0" i="1" dirty="0" smtClean="0">
                            <a:latin typeface="Cambria Math"/>
                          </a:rPr>
                          <m:t>3</m:t>
                        </m:r>
                      </m:sup>
                    </m:sSup>
                    <m:r>
                      <a:rPr lang="en-US" b="0" i="1" dirty="0" smtClean="0">
                        <a:latin typeface="Cambria Math"/>
                      </a:rPr>
                      <m:t>=</m:t>
                    </m:r>
                    <m:sSup>
                      <m:sSupPr>
                        <m:ctrlPr>
                          <a:rPr lang="en-US" b="0" i="1" dirty="0" smtClean="0">
                            <a:latin typeface="Cambria Math"/>
                          </a:rPr>
                        </m:ctrlPr>
                      </m:sSupPr>
                      <m:e>
                        <m:r>
                          <a:rPr lang="en-US" b="0" i="1" dirty="0" smtClean="0">
                            <a:latin typeface="Cambria Math"/>
                          </a:rPr>
                          <m:t>𝑦</m:t>
                        </m:r>
                      </m:e>
                      <m:sup>
                        <m:r>
                          <a:rPr lang="en-US" b="0" i="1" dirty="0" smtClean="0">
                            <a:latin typeface="Cambria Math"/>
                          </a:rPr>
                          <m:t>4−3</m:t>
                        </m:r>
                      </m:sup>
                    </m:sSup>
                    <m:r>
                      <a:rPr lang="en-US" b="0" i="0" dirty="0" smtClean="0">
                        <a:latin typeface="Cambria Math"/>
                      </a:rPr>
                      <m:t>=</m:t>
                    </m:r>
                    <m:r>
                      <m:rPr>
                        <m:sty m:val="p"/>
                      </m:rPr>
                      <a:rPr lang="en-US" b="0" i="0" dirty="0" smtClean="0">
                        <a:latin typeface="Cambria Math"/>
                      </a:rPr>
                      <m:t>y</m:t>
                    </m:r>
                  </m:oMath>
                </a14:m>
                <a:endParaRPr lang="en-US" dirty="0"/>
              </a:p>
              <a:p>
                <a:endParaRPr lang="en-US" dirty="0" smtClean="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050"/>
                </a:stretch>
              </a:blipFill>
            </p:spPr>
            <p:txBody>
              <a:bodyPr/>
              <a:lstStyle/>
              <a:p>
                <a:r>
                  <a:rPr lang="en-US">
                    <a:noFill/>
                  </a:rPr>
                  <a:t> </a:t>
                </a:r>
              </a:p>
            </p:txBody>
          </p:sp>
        </mc:Fallback>
      </mc:AlternateContent>
      <p:sp>
        <p:nvSpPr>
          <p:cNvPr id="4" name="TextBox 3"/>
          <p:cNvSpPr txBox="1"/>
          <p:nvPr/>
        </p:nvSpPr>
        <p:spPr>
          <a:xfrm>
            <a:off x="2362200" y="990599"/>
            <a:ext cx="3429000" cy="646331"/>
          </a:xfrm>
          <a:prstGeom prst="rect">
            <a:avLst/>
          </a:prstGeom>
          <a:noFill/>
        </p:spPr>
        <p:txBody>
          <a:bodyPr wrap="square" rtlCol="0">
            <a:spAutoFit/>
          </a:bodyPr>
          <a:lstStyle/>
          <a:p>
            <a:r>
              <a:rPr lang="en-US" dirty="0" smtClean="0"/>
              <a:t>*Once you are done multiplying, then you start to simplify</a:t>
            </a:r>
            <a:endParaRPr lang="en-US" dirty="0"/>
          </a:p>
        </p:txBody>
      </p:sp>
    </p:spTree>
    <p:extLst>
      <p:ext uri="{BB962C8B-B14F-4D97-AF65-F5344CB8AC3E}">
        <p14:creationId xmlns:p14="http://schemas.microsoft.com/office/powerpoint/2010/main" val="378717629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Simplify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=7</a:t>
                </a:r>
                <a14:m>
                  <m:oMath xmlns:m="http://schemas.openxmlformats.org/officeDocument/2006/math">
                    <m:sSup>
                      <m:sSupPr>
                        <m:ctrlPr>
                          <a:rPr lang="en-US" i="1" smtClean="0">
                            <a:latin typeface="Cambria Math"/>
                          </a:rPr>
                        </m:ctrlPr>
                      </m:sSupPr>
                      <m:e>
                        <m:r>
                          <a:rPr lang="en-US" b="0" i="1" smtClean="0">
                            <a:latin typeface="Cambria Math"/>
                          </a:rPr>
                          <m:t>𝑥</m:t>
                        </m:r>
                      </m:e>
                      <m:sup>
                        <m:r>
                          <a:rPr lang="en-US" b="0" i="1" smtClean="0">
                            <a:latin typeface="Cambria Math"/>
                          </a:rPr>
                          <m:t>6</m:t>
                        </m:r>
                      </m:sup>
                    </m:sSup>
                  </m:oMath>
                </a14:m>
                <a:r>
                  <a:rPr lang="en-US" dirty="0" smtClean="0"/>
                  <a:t>y</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050"/>
                </a:stretch>
              </a:blipFill>
            </p:spPr>
            <p:txBody>
              <a:bodyPr/>
              <a:lstStyle/>
              <a:p>
                <a:r>
                  <a:rPr lang="en-US">
                    <a:noFill/>
                  </a:rPr>
                  <a:t> </a:t>
                </a:r>
              </a:p>
            </p:txBody>
          </p:sp>
        </mc:Fallback>
      </mc:AlternateContent>
    </p:spTree>
    <p:extLst>
      <p:ext uri="{BB962C8B-B14F-4D97-AF65-F5344CB8AC3E}">
        <p14:creationId xmlns:p14="http://schemas.microsoft.com/office/powerpoint/2010/main" val="637025830"/>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88</TotalTime>
  <Words>452</Words>
  <Application>Microsoft Office PowerPoint</Application>
  <PresentationFormat>On-screen Show (4:3)</PresentationFormat>
  <Paragraphs>37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NewsPrint</vt:lpstr>
      <vt:lpstr>8.4-Multiply Rational Expressions</vt:lpstr>
      <vt:lpstr>1. Factor equations that can Factor.</vt:lpstr>
      <vt:lpstr>2. Once you get that you can cancel like groupings.</vt:lpstr>
      <vt:lpstr>*Do not cancel out the “x”</vt:lpstr>
      <vt:lpstr>1. Pull out any like terms.</vt:lpstr>
      <vt:lpstr>*The x’s don’t cancel because one is being added.</vt:lpstr>
      <vt:lpstr>1. Multiply across with your coefficients and add your exponents.</vt:lpstr>
      <vt:lpstr>2. Divide number, then cancel common variables.</vt:lpstr>
      <vt:lpstr>3. Simplify</vt:lpstr>
      <vt:lpstr>Multiply or Simplify</vt:lpstr>
      <vt:lpstr>Answer= X-4</vt:lpstr>
      <vt:lpstr>Word Problem</vt:lpstr>
      <vt:lpstr>Solution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8.4-Multiply Rational Expressions</dc:title>
  <dc:creator>Trevor Gleason</dc:creator>
  <cp:lastModifiedBy>Staci Applegarth</cp:lastModifiedBy>
  <cp:revision>10</cp:revision>
  <dcterms:created xsi:type="dcterms:W3CDTF">2012-05-09T13:18:18Z</dcterms:created>
  <dcterms:modified xsi:type="dcterms:W3CDTF">2012-05-14T21:03:32Z</dcterms:modified>
</cp:coreProperties>
</file>