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70" d="100"/>
          <a:sy n="70" d="100"/>
        </p:scale>
        <p:origin x="-158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A93D09-3254-4916-BDC5-B35184C038F0}" type="datetimeFigureOut">
              <a:rPr lang="en-US" smtClean="0"/>
              <a:t>5/14/2012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F62C3CD-C724-49B1-B008-EFE3BD616E7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 Jacqui Hager </a:t>
            </a:r>
          </a:p>
          <a:p>
            <a:r>
              <a:rPr lang="en-US" dirty="0" smtClean="0"/>
              <a:t>Austin Lambing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Dividing Rational Expressions For Dummies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5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8674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12(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 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−4)</m:t>
                        </m:r>
                      </m:den>
                    </m:f>
                  </m:oMath>
                </a14:m>
                <a:r>
                  <a:rPr lang="en-US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dirty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dirty="0"/>
                  <a:t> * </a:t>
                </a:r>
                <a:r>
                  <a:rPr lang="en-US" dirty="0" smtClean="0"/>
                  <a:t>width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Multiply by reciprocal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12(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 −2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−4)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(2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−8)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6(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6(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(2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*</a:t>
                </a: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(2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−8)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6(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2800" dirty="0" smtClean="0"/>
                  <a:t> * width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000" dirty="0"/>
                  <a:t>Factor and divide out common </a:t>
                </a:r>
                <a:r>
                  <a:rPr lang="en-US" sz="2000" dirty="0" smtClean="0"/>
                  <a:t>terms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12(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−3)(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−4)</m:t>
                        </m:r>
                      </m:den>
                    </m:f>
                  </m:oMath>
                </a14:m>
                <a:r>
                  <a:rPr lang="en-US" sz="28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−4)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6(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6(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(2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sz="2800" dirty="0"/>
                  <a:t>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(2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−8)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6(</m:t>
                        </m:r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2800" dirty="0"/>
                  <a:t> * </a:t>
                </a:r>
                <a:r>
                  <a:rPr lang="en-US" sz="2800" dirty="0" smtClean="0"/>
                  <a:t>width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Simplify </a:t>
                </a:r>
                <a:r>
                  <a:rPr lang="en-US" sz="2000" dirty="0"/>
                  <a:t>if </a:t>
                </a:r>
                <a:r>
                  <a:rPr lang="en-US" sz="2000" dirty="0" smtClean="0"/>
                  <a:t>possible		</a:t>
                </a:r>
                <a:endParaRPr lang="en-US" sz="2000" b="1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24(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 smtClean="0"/>
                  <a:t> = 4(x – 3)</a:t>
                </a:r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867400"/>
              </a:xfrm>
              <a:blipFill rotWithShape="1"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00200" y="3886200"/>
            <a:ext cx="609600" cy="228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19400" y="4267200"/>
            <a:ext cx="609600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3886200"/>
            <a:ext cx="609600" cy="22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4267200"/>
            <a:ext cx="533400" cy="1524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038600" y="3886200"/>
            <a:ext cx="6096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5257800" y="4343400"/>
            <a:ext cx="6096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38600" y="4267200"/>
            <a:ext cx="609600" cy="3048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105400" y="3886200"/>
            <a:ext cx="762000" cy="2286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3886200"/>
            <a:ext cx="228600" cy="2286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29200" y="4267200"/>
            <a:ext cx="228600" cy="30480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59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title"/>
              </p:nvPr>
            </p:nvSpPr>
            <p:spPr>
              <a:xfrm>
                <a:off x="496887" y="990600"/>
                <a:ext cx="7467600" cy="1524000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en-US" sz="2800" dirty="0"/>
                  <a:t>The volume of a rectangular prism </a:t>
                </a:r>
                <a:r>
                  <a:rPr lang="en-US" sz="2800" dirty="0" smtClean="0"/>
                  <a:t>is 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12(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 - 2x – 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3),  </a:t>
                </a:r>
                <a:r>
                  <a:rPr lang="en-US" sz="2800" dirty="0" smtClean="0"/>
                  <a:t>if </a:t>
                </a:r>
                <a:r>
                  <a:rPr lang="en-US" sz="2800" dirty="0"/>
                  <a:t>the length is </a:t>
                </a:r>
                <a:r>
                  <a:rPr lang="en-US" sz="2000" dirty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(x+1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),  </a:t>
                </a:r>
                <a:r>
                  <a:rPr lang="en-US" sz="2800" dirty="0"/>
                  <a:t>the height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−8</m:t>
                        </m:r>
                      </m:den>
                    </m:f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,</a:t>
                </a:r>
                <a:r>
                  <a:rPr lang="en-US" sz="2800" dirty="0"/>
                  <a:t> </a:t>
                </a:r>
                <a:r>
                  <a:rPr lang="en-US" sz="2800" dirty="0" smtClean="0"/>
                  <a:t>and the width is</a:t>
                </a:r>
                <a:r>
                  <a:rPr lang="en-US" sz="2800" i="1" dirty="0" smtClean="0"/>
                  <a:t>   </a:t>
                </a:r>
                <a:r>
                  <a:rPr lang="en-US" sz="2000" dirty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4(x – 3</a:t>
                </a:r>
                <a:r>
                  <a:rPr lang="en-US" sz="2000" dirty="0" smtClean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).</a:t>
                </a:r>
                <a:r>
                  <a:rPr lang="en-US" sz="2800" i="1" dirty="0"/>
                  <a:t/>
                </a:r>
                <a:br>
                  <a:rPr lang="en-US" sz="2800" i="1" dirty="0"/>
                </a:br>
                <a:endParaRPr lang="en-US" sz="2800" i="1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96887" y="990600"/>
                <a:ext cx="7467600" cy="1524000"/>
              </a:xfrm>
              <a:blipFill rotWithShape="1">
                <a:blip r:embed="rId2"/>
                <a:stretch>
                  <a:fillRect l="-1143" t="-33600" r="-21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74860"/>
            <a:ext cx="4800600" cy="267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15392"/>
            <a:ext cx="2517775" cy="150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89575" y="3668660"/>
                <a:ext cx="682625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9575" y="3668660"/>
                <a:ext cx="682625" cy="5549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038600" y="4425887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(x+1</a:t>
            </a:r>
            <a:r>
              <a:rPr lang="en-US" sz="16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 </a:t>
            </a:r>
            <a:endParaRPr lang="en-US" sz="16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398105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4(x – 3</a:t>
            </a:r>
            <a:r>
              <a:rPr lang="en-US" sz="16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en-US" sz="1600" dirty="0">
              <a:solidFill>
                <a:schemeClr val="bg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3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7620000" cy="4572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 smtClean="0"/>
                  <a:t>Simplified form of a rational expression</a:t>
                </a:r>
                <a:r>
                  <a:rPr lang="en-US" dirty="0" smtClean="0"/>
                  <a:t>- </a:t>
                </a:r>
                <a:r>
                  <a:rPr lang="en-US" i="1" dirty="0" smtClean="0"/>
                  <a:t>Numerator and Denominator have no common factors (Other than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i="1" dirty="0" smtClean="0"/>
                  <a:t> 1 )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b="1" u="sng" dirty="0" smtClean="0"/>
                  <a:t>Reciprocal</a:t>
                </a:r>
                <a:r>
                  <a:rPr lang="en-US" dirty="0" smtClean="0"/>
                  <a:t>- </a:t>
                </a:r>
                <a:r>
                  <a:rPr lang="en-US" i="1" dirty="0" smtClean="0"/>
                  <a:t>Multiplicative inverse of any nonzero number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7620000" cy="4572000"/>
              </a:xfrm>
              <a:blipFill rotWithShape="1">
                <a:blip r:embed="rId2"/>
                <a:stretch>
                  <a:fillRect l="-13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95600" y="381000"/>
            <a:ext cx="3048000" cy="12192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4572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b="1" i="1" dirty="0" smtClean="0"/>
              <a:t>divide</a:t>
            </a:r>
            <a:r>
              <a:rPr lang="en-US" dirty="0" smtClean="0"/>
              <a:t> one rational expression by another, </a:t>
            </a:r>
            <a:r>
              <a:rPr lang="en-US" b="1" i="1" dirty="0" smtClean="0"/>
              <a:t>multiply </a:t>
            </a:r>
            <a:r>
              <a:rPr lang="en-US" dirty="0" smtClean="0"/>
              <a:t>the first rational expression by the </a:t>
            </a:r>
            <a:r>
              <a:rPr lang="en-US" b="1" i="1" dirty="0" smtClean="0"/>
              <a:t>reciprocal</a:t>
            </a:r>
            <a:r>
              <a:rPr lang="en-US" dirty="0" smtClean="0"/>
              <a:t> of the second rational expression.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Let a, b, c, and d be expressions with b ≠ 0, and c ≠ 0 and d ≠ 0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1219200"/>
          </a:xfrm>
        </p:spPr>
        <p:txBody>
          <a:bodyPr/>
          <a:lstStyle/>
          <a:p>
            <a:r>
              <a:rPr lang="en-US" dirty="0" smtClean="0"/>
              <a:t>Dividing Rational Expressions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i="1" dirty="0">
                    <a:latin typeface="Cambria Math"/>
                  </a:rPr>
                  <a:t>Let a, b, c, and d be expressions with b ≠ 0, and c ≠ 0 and d ≠ 0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𝐴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𝐵</m:t>
                        </m:r>
                      </m:den>
                    </m:f>
                    <m:r>
                      <a:rPr lang="en-US" sz="6000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sz="6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den>
                    </m:f>
                    <m:r>
                      <a:rPr lang="en-US" sz="6000" b="0" i="0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sz="6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den>
                    </m:f>
                    <m:r>
                      <a:rPr lang="en-US" sz="60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60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6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𝐴𝐷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𝐵𝐶</m:t>
                        </m:r>
                      </m:den>
                    </m:f>
                  </m:oMath>
                </a14:m>
                <a:endParaRPr lang="en-US" sz="6000" dirty="0" smtClean="0"/>
              </a:p>
              <a:p>
                <a:r>
                  <a:rPr lang="en-US" sz="1700" dirty="0" smtClean="0"/>
                  <a:t>Simplify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7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700" b="0" i="1" smtClean="0">
                            <a:latin typeface="Cambria Math"/>
                          </a:rPr>
                          <m:t>𝐴𝐷</m:t>
                        </m:r>
                      </m:num>
                      <m:den>
                        <m:r>
                          <a:rPr lang="en-US" sz="1700" b="0" i="1" smtClean="0">
                            <a:latin typeface="Cambria Math"/>
                          </a:rPr>
                          <m:t>𝐵𝐶</m:t>
                        </m:r>
                      </m:den>
                    </m:f>
                  </m:oMath>
                </a14:m>
                <a:r>
                  <a:rPr lang="en-US" sz="1700" dirty="0" smtClean="0"/>
                  <a:t> if possible</a:t>
                </a:r>
                <a:endParaRPr lang="en-US" sz="1700" dirty="0"/>
              </a:p>
              <a:p>
                <a:pPr marL="0" indent="0">
                  <a:buNone/>
                </a:pPr>
                <a:r>
                  <a:rPr lang="en-US" sz="3600" dirty="0" smtClean="0"/>
                  <a:t>Example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6000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sz="6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15</m:t>
                        </m:r>
                      </m:den>
                    </m:f>
                  </m:oMath>
                </a14:m>
                <a:r>
                  <a:rPr lang="en-US" sz="6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600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60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15</m:t>
                        </m:r>
                      </m:num>
                      <m:den>
                        <m:r>
                          <a:rPr lang="en-US" sz="6000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60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/>
                          </a:rPr>
                          <m:t>30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/>
                          </a:rPr>
                          <m:t>40</m:t>
                        </m:r>
                      </m:den>
                    </m:f>
                    <m:r>
                      <a:rPr lang="en-US" sz="6000" b="0" i="1" dirty="0" smtClean="0">
                        <a:latin typeface="Cambria Math"/>
                      </a:rPr>
                      <m:t> </m:t>
                    </m:r>
                    <m:r>
                      <a:rPr lang="en-US" sz="6000" b="0" i="1" dirty="0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sz="60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6000" b="0" i="1" dirty="0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6000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600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Dividing Rational Expression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4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5219700" cy="5668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( 2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+1)(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−2)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r>
                  <a:rPr lang="en-US" sz="1500" i="1" dirty="0" smtClean="0"/>
                  <a:t>Multiply by reciprocal of second rational expression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i="1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(2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+1)(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−2)</m:t>
                        </m:r>
                      </m:den>
                    </m:f>
                  </m:oMath>
                </a14:m>
                <a:r>
                  <a:rPr lang="en-US" b="0" i="1" dirty="0" smtClean="0">
                    <a:ea typeface="Cambria Math"/>
                  </a:rPr>
                  <a:t>    </a:t>
                </a:r>
              </a:p>
              <a:p>
                <a:pPr marL="0" indent="0">
                  <a:buNone/>
                </a:pPr>
                <a:endParaRPr lang="en-US" b="0" i="1" dirty="0" smtClean="0">
                  <a:ea typeface="Cambria Math"/>
                </a:endParaRPr>
              </a:p>
              <a:p>
                <a:r>
                  <a:rPr lang="en-US" sz="1500" i="1" dirty="0" smtClean="0"/>
                  <a:t>Factor and divide out common terms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(2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i="1" smtClean="0">
                            <a:latin typeface="Cambria Math"/>
                          </a:rPr>
                          <m:t>+1)(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  <m:r>
                          <a:rPr lang="en-US" i="1" smtClean="0">
                            <a:latin typeface="Cambria Math"/>
                          </a:rPr>
                          <m:t>−2) 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(2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+1)(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−2)</m:t>
                        </m:r>
                      </m:den>
                    </m:f>
                  </m:oMath>
                </a14:m>
                <a:endParaRPr lang="en-US" i="1" dirty="0" smtClean="0"/>
              </a:p>
              <a:p>
                <a:pPr marL="0" indent="0">
                  <a:buNone/>
                </a:pPr>
                <a:endParaRPr lang="en-US" i="1" dirty="0" smtClean="0"/>
              </a:p>
              <a:p>
                <a:r>
                  <a:rPr lang="en-US" sz="1500" i="1" dirty="0" smtClean="0"/>
                  <a:t>Simplify if possible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5219700" cy="5668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533400" y="4038600"/>
            <a:ext cx="1676400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36462" y="4362450"/>
            <a:ext cx="1524000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54254" y="5181600"/>
                <a:ext cx="1676400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254" y="5181600"/>
                <a:ext cx="1676400" cy="9017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301854" y="4038600"/>
            <a:ext cx="19812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Simplified form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5964" y="11484"/>
            <a:ext cx="276043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Example</a:t>
            </a:r>
            <a:endParaRPr lang="en-US" sz="5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586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4400" y="2590800"/>
            <a:ext cx="8961748" cy="1971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b="1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en-US" b="1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6902" y="762000"/>
            <a:ext cx="25701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Practice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7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867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1800" i="1" dirty="0" smtClean="0">
                    <a:latin typeface="Cambria Math"/>
                  </a:rPr>
                  <a:t>Original problem: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+6)</m:t>
                        </m:r>
                      </m:num>
                      <m:den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−4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/>
                        </m:s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−12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sz="1800" dirty="0"/>
                  <a:t>Multiply by reciprocal of second rational </a:t>
                </a:r>
                <a:r>
                  <a:rPr lang="en-US" sz="1800" dirty="0" smtClean="0"/>
                  <a:t>expression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−4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−12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+6)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1800" dirty="0"/>
                  <a:t>Factor and divide out common </a:t>
                </a:r>
                <a:r>
                  <a:rPr lang="en-US" sz="1800" dirty="0" smtClean="0"/>
                  <a:t>terms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 </m:t>
                    </m:r>
                    <m:f>
                      <m:fPr>
                        <m:ctrlPr>
                          <a:rPr lang="en-US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−6)(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+2)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+6)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sz="1800" dirty="0"/>
                  <a:t>Simplify if possible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867400"/>
              </a:xfrm>
              <a:blipFill rotWithShape="1">
                <a:blip r:embed="rId2"/>
                <a:stretch>
                  <a:fillRect l="-593" t="-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88585" y="4648200"/>
                <a:ext cx="2590800" cy="1025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+6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585" y="4648200"/>
                <a:ext cx="2590800" cy="10257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740126" y="3361693"/>
            <a:ext cx="221265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Simplified</a:t>
            </a:r>
          </a:p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form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42955" y="4381761"/>
            <a:ext cx="381000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4781550"/>
            <a:ext cx="320029" cy="1143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14073" y="4353186"/>
            <a:ext cx="685800" cy="1714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8655" y="4724400"/>
            <a:ext cx="609600" cy="1143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58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0" y="3886200"/>
            <a:ext cx="11430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>
          <a:xfrm>
            <a:off x="2719387" y="3107437"/>
            <a:ext cx="3705226" cy="2417286"/>
          </a:xfrm>
        </p:spPr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7696200" y="5042862"/>
            <a:ext cx="990600" cy="9769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0539" y="304800"/>
            <a:ext cx="4582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Word Problem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16200000">
            <a:off x="3550920" y="2904649"/>
            <a:ext cx="150876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4400" y="1317447"/>
                <a:ext cx="7315200" cy="1632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The volume of a rectangular prism is:  12(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- 2x – 3).  If the length is (x+1) and the height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−8</m:t>
                        </m:r>
                      </m:den>
                    </m:f>
                  </m:oMath>
                </a14:m>
                <a:r>
                  <a:rPr lang="en-US" sz="2400" dirty="0" smtClean="0"/>
                  <a:t> ,what is the width?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17447"/>
                <a:ext cx="7315200" cy="1632306"/>
              </a:xfrm>
              <a:prstGeom prst="rect">
                <a:avLst/>
              </a:prstGeom>
              <a:blipFill rotWithShape="1">
                <a:blip r:embed="rId3"/>
                <a:stretch>
                  <a:fillRect l="-1250" t="-29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4114799" y="499485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(x + 1)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257800" y="4038600"/>
                <a:ext cx="1371600" cy="5549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−8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038600"/>
                <a:ext cx="1371600" cy="55496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93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Volume = length * width * height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sz="2000" dirty="0" smtClean="0"/>
                  <a:t>Substitute what we know: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 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−4)</m:t>
                        </m:r>
                      </m:den>
                    </m:f>
                  </m:oMath>
                </a14:m>
                <a:r>
                  <a:rPr lang="en-US" dirty="0" smtClean="0"/>
                  <a:t> = (x + 1) * width *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Simplify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12(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 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−4)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i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dirty="0" smtClean="0"/>
                  <a:t> * width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2000" dirty="0" smtClean="0"/>
                  <a:t>Divide each side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6(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sz="2000" i="1">
                            <a:latin typeface="Cambria Math"/>
                          </a:rPr>
                          <m:t>(2</m:t>
                        </m:r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  <m:r>
                          <a:rPr lang="en-US" sz="2000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sz="2000" dirty="0" smtClean="0"/>
                  <a:t> to solve the equation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12(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 −2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−4)</m:t>
                        </m:r>
                      </m:den>
                    </m:f>
                  </m:oMath>
                </a14:m>
                <a:r>
                  <a:rPr lang="en-US" dirty="0" smtClean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dirty="0" smtClean="0"/>
                  <a:t> 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6(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+1)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−8)</m:t>
                        </m:r>
                      </m:den>
                    </m:f>
                  </m:oMath>
                </a14:m>
                <a:r>
                  <a:rPr lang="en-US" dirty="0" smtClean="0"/>
                  <a:t> * width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8229600" cy="5410200"/>
              </a:xfrm>
              <a:blipFill rotWithShape="1">
                <a:blip r:embed="rId2"/>
                <a:stretch>
                  <a:fillRect l="-741" t="-1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76400" y="457200"/>
            <a:ext cx="5867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Problem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5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1392</TotalTime>
  <Words>874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Dividing Rational Expressions For Dummies</vt:lpstr>
      <vt:lpstr>Vocabulary</vt:lpstr>
      <vt:lpstr>Dividing Rational Expressions </vt:lpstr>
      <vt:lpstr>Dividing Rational Expression Property</vt:lpstr>
      <vt:lpstr>PowerPoint Presentation</vt:lpstr>
      <vt:lpstr> </vt:lpstr>
      <vt:lpstr>PowerPoint Presentation</vt:lpstr>
      <vt:lpstr>PowerPoint Presentation</vt:lpstr>
      <vt:lpstr>Word Problem Solution</vt:lpstr>
      <vt:lpstr>PowerPoint Presentation</vt:lpstr>
      <vt:lpstr>The volume of a rectangular prism is  12(x^2 - 2x – 3),  if the length is (x+1),  the height is  6/(2x-8) , and the width is   4(x – 3).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8.4 For Dummies</dc:title>
  <dc:creator>Austin Lambing</dc:creator>
  <cp:lastModifiedBy>Staci Applegarth</cp:lastModifiedBy>
  <cp:revision>43</cp:revision>
  <dcterms:created xsi:type="dcterms:W3CDTF">2012-05-09T19:46:10Z</dcterms:created>
  <dcterms:modified xsi:type="dcterms:W3CDTF">2012-05-14T14:36:19Z</dcterms:modified>
</cp:coreProperties>
</file>