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E201A-05C0-4A57-8A2E-8ECB4803A431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CEBCA-4438-4BA1-ACC9-0D912693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4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563C-FD6E-4D1C-98ED-A5172B8C8F7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01E99B-FD70-4970-91CD-E64DE02C07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563C-FD6E-4D1C-98ED-A5172B8C8F7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E99B-FD70-4970-91CD-E64DE02C07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01E99B-FD70-4970-91CD-E64DE02C07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563C-FD6E-4D1C-98ED-A5172B8C8F7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563C-FD6E-4D1C-98ED-A5172B8C8F7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01E99B-FD70-4970-91CD-E64DE02C07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563C-FD6E-4D1C-98ED-A5172B8C8F7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01E99B-FD70-4970-91CD-E64DE02C07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C6563C-FD6E-4D1C-98ED-A5172B8C8F7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E99B-FD70-4970-91CD-E64DE02C07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563C-FD6E-4D1C-98ED-A5172B8C8F7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01E99B-FD70-4970-91CD-E64DE02C07F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563C-FD6E-4D1C-98ED-A5172B8C8F7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01E99B-FD70-4970-91CD-E64DE02C0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563C-FD6E-4D1C-98ED-A5172B8C8F7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01E99B-FD70-4970-91CD-E64DE02C0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01E99B-FD70-4970-91CD-E64DE02C07F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563C-FD6E-4D1C-98ED-A5172B8C8F7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01E99B-FD70-4970-91CD-E64DE02C07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C6563C-FD6E-4D1C-98ED-A5172B8C8F7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C6563C-FD6E-4D1C-98ED-A5172B8C8F7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01E99B-FD70-4970-91CD-E64DE02C07F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13.6</a:t>
            </a:r>
          </a:p>
          <a:p>
            <a:endParaRPr lang="en-US" dirty="0"/>
          </a:p>
          <a:p>
            <a:r>
              <a:rPr lang="en-US" dirty="0" smtClean="0"/>
              <a:t>By Chase </a:t>
            </a:r>
            <a:r>
              <a:rPr lang="en-US" dirty="0" err="1" smtClean="0"/>
              <a:t>Midkiff</a:t>
            </a:r>
            <a:r>
              <a:rPr lang="en-US" dirty="0" smtClean="0"/>
              <a:t> and Josh Escher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 of Cosines </a:t>
            </a:r>
            <a:br>
              <a:rPr lang="en-US" dirty="0" smtClean="0"/>
            </a:br>
            <a:r>
              <a:rPr lang="en-US" dirty="0" smtClean="0"/>
              <a:t>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7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Finished triangle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286000" y="2209800"/>
            <a:ext cx="4648200" cy="35052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57700" y="175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571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571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3505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62450" y="5899666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43600" y="525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85°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00" y="3505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30.8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48150" y="2514600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57.2°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5257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37.9°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8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lengths of the diagonals of a parallelogram are 8 ft. and 12 ft. Find the lengths of the short sides of a parallelogram if the diagonals intersect at an angle of 24°.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3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/>
          <p:cNvSpPr/>
          <p:nvPr/>
        </p:nvSpPr>
        <p:spPr>
          <a:xfrm>
            <a:off x="1690467" y="1408799"/>
            <a:ext cx="5715000" cy="2362200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41765" y="1376733"/>
            <a:ext cx="4495800" cy="2362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632165" y="1376733"/>
            <a:ext cx="5715000" cy="2362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 rot="14337208">
            <a:off x="3683430" y="2288184"/>
            <a:ext cx="914400" cy="6858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19397" y="2339023"/>
            <a:ext cx="616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24°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660989">
            <a:off x="3576639" y="1821149"/>
            <a:ext cx="87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 Feet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20296959">
            <a:off x="4664538" y="1791621"/>
            <a:ext cx="92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Feet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20270651">
            <a:off x="2223292" y="27898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Feet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492858">
            <a:off x="5473492" y="2742499"/>
            <a:ext cx="806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Feet</a:t>
            </a:r>
            <a:endParaRPr lang="en-US" dirty="0"/>
          </a:p>
        </p:txBody>
      </p:sp>
      <p:grpSp>
        <p:nvGrpSpPr>
          <p:cNvPr id="1025" name="Group 1024"/>
          <p:cNvGrpSpPr/>
          <p:nvPr/>
        </p:nvGrpSpPr>
        <p:grpSpPr>
          <a:xfrm>
            <a:off x="3003977" y="3996868"/>
            <a:ext cx="2873018" cy="2491867"/>
            <a:chOff x="3003977" y="3996868"/>
            <a:chExt cx="2873018" cy="2491867"/>
          </a:xfrm>
        </p:grpSpPr>
        <p:sp>
          <p:nvSpPr>
            <p:cNvPr id="22" name="Isosceles Triangle 21"/>
            <p:cNvSpPr/>
            <p:nvPr/>
          </p:nvSpPr>
          <p:spPr>
            <a:xfrm rot="6216134">
              <a:off x="3468161" y="4079900"/>
              <a:ext cx="2370008" cy="2447661"/>
            </a:xfrm>
            <a:prstGeom prst="triangle">
              <a:avLst>
                <a:gd name="adj" fmla="val 2605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24" name="Group 1023"/>
            <p:cNvGrpSpPr/>
            <p:nvPr/>
          </p:nvGrpSpPr>
          <p:grpSpPr>
            <a:xfrm>
              <a:off x="3003977" y="3996868"/>
              <a:ext cx="2429265" cy="2109022"/>
              <a:chOff x="3003977" y="3996868"/>
              <a:chExt cx="2429265" cy="2109022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3003977" y="3996868"/>
                <a:ext cx="2389745" cy="2109022"/>
                <a:chOff x="2971800" y="4552325"/>
                <a:chExt cx="2389745" cy="2109022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 rot="1678648">
                  <a:off x="4555310" y="4552325"/>
                  <a:ext cx="80623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6 Feet</a:t>
                  </a:r>
                  <a:endParaRPr lang="en-US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 rot="20392507">
                  <a:off x="4383676" y="6292015"/>
                  <a:ext cx="76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 Feet</a:t>
                  </a:r>
                  <a:endParaRPr lang="en-US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2971800" y="5257800"/>
                  <a:ext cx="457200" cy="381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</p:grpSp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4005" y="4721910"/>
                <a:ext cx="249237" cy="6699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8133" y="4829584"/>
                <a:ext cx="596900" cy="493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2848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08582" y="3429000"/>
            <a:ext cx="1447800" cy="762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𝑐𝑜𝑠</m:t>
                        </m:r>
                        <m:r>
                          <a:rPr lang="en-US" b="0" i="1" smtClean="0">
                            <a:latin typeface="Cambria Math"/>
                          </a:rPr>
                          <m:t>24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=52−48</m:t>
                    </m:r>
                  </m:oMath>
                </a14:m>
                <a:r>
                  <a:rPr lang="en-US" dirty="0" smtClean="0"/>
                  <a:t>(cos24)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=52−43.9</m:t>
                    </m:r>
                  </m:oMath>
                </a14:m>
                <a:endParaRPr lang="en-US" b="0" dirty="0" smtClean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=8.1</m:t>
                    </m:r>
                  </m:oMath>
                </a14:m>
                <a:endParaRPr lang="en-US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=2.8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The End</a:t>
            </a:r>
          </a:p>
          <a:p>
            <a:pPr marL="0" indent="0" algn="ctr">
              <a:buNone/>
            </a:pPr>
            <a:r>
              <a:rPr lang="en-US" dirty="0" smtClean="0"/>
              <a:t>Chase </a:t>
            </a:r>
            <a:r>
              <a:rPr lang="en-US" dirty="0" err="1" smtClean="0"/>
              <a:t>Midkiff</a:t>
            </a:r>
            <a:r>
              <a:rPr lang="en-US" dirty="0" smtClean="0"/>
              <a:t> and Josh Escher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6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Law of Cosines?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it to solve sides or angles of a triangle that isn’t a right triangle.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5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Side squared equals the sum of the squares of the other two sides minus two times the product of the two sides times the cosine of the included angle.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 Formula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a</a:t>
                </a:r>
                <a:r>
                  <a:rPr lang="en-US" baseline="30000" dirty="0" smtClean="0"/>
                  <a:t>2 </a:t>
                </a:r>
                <a:r>
                  <a:rPr lang="en-US" dirty="0" smtClean="0"/>
                  <a:t>= b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+c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-2(</a:t>
                </a:r>
                <a:r>
                  <a:rPr lang="en-US" dirty="0" err="1" smtClean="0"/>
                  <a:t>bc</a:t>
                </a:r>
                <a:r>
                  <a:rPr lang="en-US" dirty="0" smtClean="0"/>
                  <a:t>)*Cos A</a:t>
                </a:r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= a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+c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-2(ac)*Cos B</a:t>
                </a:r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= a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+b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-2(</a:t>
                </a:r>
                <a:r>
                  <a:rPr lang="en-US" dirty="0" err="1" smtClean="0"/>
                  <a:t>ab</a:t>
                </a:r>
                <a:r>
                  <a:rPr lang="en-US" dirty="0" smtClean="0"/>
                  <a:t>)*Cos C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6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Problem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Solve        ABC with a=22, b=15, and C=108°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Step 1: Insert your given numbers into your equation.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c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=15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+22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-2(15)(22)*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 108°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Step 2: Put that equation in your calculator.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Note: You should end up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=912.95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Step 3: Then you should square root that number.</a:t>
                </a:r>
              </a:p>
              <a:p>
                <a:pPr marL="45720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Note: Your final answer then should be c=30.2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Step 4: Use the Law of </a:t>
                </a:r>
                <a:r>
                  <a:rPr lang="en-US" dirty="0" err="1" smtClean="0"/>
                  <a:t>Sines</a:t>
                </a:r>
                <a:r>
                  <a:rPr lang="en-US" dirty="0" smtClean="0"/>
                  <a:t> to find the rest of your triangle.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1736436" y="1600200"/>
            <a:ext cx="304800" cy="3048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 step (continued)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Step 5: You should then set up this: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108°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30.2</m:t>
                        </m:r>
                      </m:den>
                    </m:f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Note: this will give you angle B which 	should be roughly 28.2°.</a:t>
                </a:r>
              </a:p>
              <a:p>
                <a:pPr marL="0" indent="0">
                  <a:buNone/>
                </a:pPr>
                <a:r>
                  <a:rPr lang="en-US" dirty="0" smtClean="0"/>
                  <a:t>Step 6: Do the same to find angle A.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108°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30.2</m:t>
                        </m:r>
                      </m:den>
                    </m:f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22</m:t>
                        </m:r>
                      </m:den>
                    </m:f>
                  </m:oMath>
                </a14:m>
                <a:r>
                  <a:rPr lang="en-US" dirty="0" smtClean="0"/>
                  <a:t>      This equation should equal 	roughly 43.9°.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79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Triangle of the Step-by-step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743200" y="2209800"/>
            <a:ext cx="3886200" cy="35052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33900" y="175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571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55371" y="571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3505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29125" y="5910551"/>
            <a:ext cx="51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352658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30.2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5334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108°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533478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43.9°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8700" y="2121932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28.2°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flipH="1" flipV="1">
            <a:off x="4686300" y="2306598"/>
            <a:ext cx="552450" cy="1846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0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Solve triangle ABC if a=19, C=85°, and b=26.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3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810000" y="5410200"/>
            <a:ext cx="14478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10000" y="4114800"/>
            <a:ext cx="14478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10000" y="2971800"/>
            <a:ext cx="14478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𝑎𝑐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𝑐𝑜𝑠𝐶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26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19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19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26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85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950.9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c=30.8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𝑠𝑖𝑛</m:t>
                        </m:r>
                        <m:r>
                          <a:rPr lang="en-US" b="0" i="1" smtClean="0">
                            <a:latin typeface="Cambria Math"/>
                          </a:rPr>
                          <m:t>85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30.8</m:t>
                        </m:r>
                      </m:den>
                    </m:f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𝑠𝑖𝑛𝐵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26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B=57.2°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𝑠𝑖𝑛</m:t>
                          </m:r>
                          <m:r>
                            <a:rPr lang="en-US" i="1">
                              <a:latin typeface="Cambria Math"/>
                            </a:rPr>
                            <m:t>85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30.8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𝑠𝑖𝑛𝐴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19</m:t>
                          </m:r>
                        </m:den>
                      </m:f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A=37.9°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b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 rot="20053305">
            <a:off x="860995" y="3209652"/>
            <a:ext cx="17033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law of </a:t>
            </a:r>
            <a:r>
              <a:rPr lang="en-US" sz="2800" dirty="0" err="1" smtClean="0"/>
              <a:t>sines</a:t>
            </a:r>
            <a:r>
              <a:rPr lang="en-US" sz="2800" dirty="0" smtClean="0"/>
              <a:t> to find the other angles!!</a:t>
            </a:r>
            <a:endParaRPr lang="en-US" sz="2800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479544" y="3962663"/>
            <a:ext cx="949456" cy="1521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8302">
            <a:off x="2366151" y="5276812"/>
            <a:ext cx="12065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6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125</TotalTime>
  <Words>383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Law of Cosines  SAS</vt:lpstr>
      <vt:lpstr>Why use Law of Cosines?</vt:lpstr>
      <vt:lpstr>Word Formula</vt:lpstr>
      <vt:lpstr>Mathematic Formula</vt:lpstr>
      <vt:lpstr>Step-by-step Problem </vt:lpstr>
      <vt:lpstr>Step-by step (continued)</vt:lpstr>
      <vt:lpstr>Final Triangle of the Step-by-step</vt:lpstr>
      <vt:lpstr>Independent problem</vt:lpstr>
      <vt:lpstr>Answer</vt:lpstr>
      <vt:lpstr>Finished triangle</vt:lpstr>
      <vt:lpstr>Word problem</vt:lpstr>
      <vt:lpstr>Answer</vt:lpstr>
      <vt:lpstr>Answer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Cosines  SAS</dc:title>
  <dc:creator>William Midkiff</dc:creator>
  <cp:lastModifiedBy>Staci Applegarth</cp:lastModifiedBy>
  <cp:revision>15</cp:revision>
  <dcterms:created xsi:type="dcterms:W3CDTF">2012-05-09T13:20:38Z</dcterms:created>
  <dcterms:modified xsi:type="dcterms:W3CDTF">2012-05-14T21:15:28Z</dcterms:modified>
</cp:coreProperties>
</file>